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1" r:id="rId18"/>
    <p:sldId id="282" r:id="rId19"/>
    <p:sldId id="283" r:id="rId20"/>
    <p:sldId id="284" r:id="rId21"/>
    <p:sldId id="285" r:id="rId22"/>
    <p:sldId id="286" r:id="rId23"/>
    <p:sldId id="287" r:id="rId24"/>
    <p:sldId id="288" r:id="rId25"/>
    <p:sldId id="289" r:id="rId26"/>
    <p:sldId id="290" r:id="rId27"/>
    <p:sldId id="291" r:id="rId28"/>
    <p:sldId id="272" r:id="rId29"/>
    <p:sldId id="273" r:id="rId30"/>
    <p:sldId id="274" r:id="rId31"/>
    <p:sldId id="275" r:id="rId32"/>
    <p:sldId id="292" r:id="rId33"/>
    <p:sldId id="276" r:id="rId34"/>
    <p:sldId id="293" r:id="rId35"/>
    <p:sldId id="294" r:id="rId36"/>
    <p:sldId id="296" r:id="rId37"/>
    <p:sldId id="295"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277" r:id="rId65"/>
    <p:sldId id="278" r:id="rId66"/>
    <p:sldId id="279" r:id="rId67"/>
    <p:sldId id="28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6/27/2021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6/27/2021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FE92-43B7-4907-81A1-19F4A1C012F8}"/>
              </a:ext>
            </a:extLst>
          </p:cNvPr>
          <p:cNvSpPr>
            <a:spLocks noGrp="1"/>
          </p:cNvSpPr>
          <p:nvPr>
            <p:ph type="ctrTitle"/>
          </p:nvPr>
        </p:nvSpPr>
        <p:spPr/>
        <p:txBody>
          <a:bodyPr/>
          <a:lstStyle/>
          <a:p>
            <a:r>
              <a:rPr lang="en-US" dirty="0"/>
              <a:t>Design Patterns</a:t>
            </a:r>
          </a:p>
        </p:txBody>
      </p:sp>
      <p:sp>
        <p:nvSpPr>
          <p:cNvPr id="3" name="Subtitle 2">
            <a:extLst>
              <a:ext uri="{FF2B5EF4-FFF2-40B4-BE49-F238E27FC236}">
                <a16:creationId xmlns:a16="http://schemas.microsoft.com/office/drawing/2014/main" id="{AD7F0F35-2A28-47A5-A45D-C40A29723B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718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D112-133B-47F5-9C3F-061165CA92C0}"/>
              </a:ext>
            </a:extLst>
          </p:cNvPr>
          <p:cNvSpPr>
            <a:spLocks noGrp="1"/>
          </p:cNvSpPr>
          <p:nvPr>
            <p:ph type="title"/>
          </p:nvPr>
        </p:nvSpPr>
        <p:spPr/>
        <p:txBody>
          <a:bodyPr/>
          <a:lstStyle/>
          <a:p>
            <a:r>
              <a:rPr lang="en-US" dirty="0"/>
              <a:t>Singleton Overview</a:t>
            </a:r>
          </a:p>
        </p:txBody>
      </p:sp>
      <p:sp>
        <p:nvSpPr>
          <p:cNvPr id="3" name="Content Placeholder 2">
            <a:extLst>
              <a:ext uri="{FF2B5EF4-FFF2-40B4-BE49-F238E27FC236}">
                <a16:creationId xmlns:a16="http://schemas.microsoft.com/office/drawing/2014/main" id="{466A2F8B-9E72-4F4B-9CB3-FD3F48040446}"/>
              </a:ext>
            </a:extLst>
          </p:cNvPr>
          <p:cNvSpPr>
            <a:spLocks noGrp="1"/>
          </p:cNvSpPr>
          <p:nvPr>
            <p:ph idx="1"/>
          </p:nvPr>
        </p:nvSpPr>
        <p:spPr/>
        <p:txBody>
          <a:bodyPr>
            <a:normAutofit fontScale="92500" lnSpcReduction="20000"/>
          </a:bodyPr>
          <a:lstStyle/>
          <a:p>
            <a:pPr marL="342900" indent="-342900">
              <a:buFont typeface="Arial" charset="0"/>
              <a:buChar char="•"/>
            </a:pPr>
            <a:r>
              <a:rPr lang="en-US" dirty="0"/>
              <a:t>One instance of class per process</a:t>
            </a:r>
          </a:p>
          <a:p>
            <a:pPr marL="342900" indent="-342900">
              <a:buFont typeface="Arial" charset="0"/>
              <a:buChar char="•"/>
            </a:pPr>
            <a:r>
              <a:rPr lang="en-US" dirty="0"/>
              <a:t>Use </a:t>
            </a:r>
            <a:r>
              <a:rPr lang="en-US" dirty="0">
                <a:solidFill>
                  <a:srgbClr val="FF0000"/>
                </a:solidFill>
              </a:rPr>
              <a:t>static</a:t>
            </a:r>
            <a:r>
              <a:rPr lang="en-US" dirty="0"/>
              <a:t> keyword</a:t>
            </a:r>
          </a:p>
          <a:p>
            <a:pPr marL="342900" indent="-342900">
              <a:buFont typeface="Arial" charset="0"/>
              <a:buChar char="•"/>
            </a:pPr>
            <a:r>
              <a:rPr lang="en-US" dirty="0"/>
              <a:t>Used for </a:t>
            </a:r>
          </a:p>
          <a:p>
            <a:pPr marL="631825" lvl="1" indent="-342900">
              <a:buFont typeface="Arial" charset="0"/>
              <a:buChar char="•"/>
            </a:pPr>
            <a:r>
              <a:rPr lang="en-US" dirty="0"/>
              <a:t>Shared resources</a:t>
            </a:r>
          </a:p>
          <a:p>
            <a:pPr marL="917575" lvl="2" indent="-342900">
              <a:buFont typeface="Arial" charset="0"/>
              <a:buChar char="•"/>
            </a:pPr>
            <a:r>
              <a:rPr lang="en-US" dirty="0"/>
              <a:t>Memory cache</a:t>
            </a:r>
          </a:p>
          <a:p>
            <a:pPr marL="917575" lvl="2" indent="-342900">
              <a:buFont typeface="Arial" charset="0"/>
              <a:buChar char="•"/>
            </a:pPr>
            <a:r>
              <a:rPr lang="en-US" dirty="0"/>
              <a:t>Keys for data</a:t>
            </a:r>
          </a:p>
          <a:p>
            <a:pPr marL="917575" lvl="2" indent="-342900">
              <a:buFont typeface="Arial" charset="0"/>
              <a:buChar char="•"/>
            </a:pPr>
            <a:r>
              <a:rPr lang="en-US" dirty="0"/>
              <a:t>Translated strings</a:t>
            </a:r>
          </a:p>
          <a:p>
            <a:pPr marL="342900" indent="-342900">
              <a:buFont typeface="Arial" charset="0"/>
              <a:buChar char="•"/>
            </a:pPr>
            <a:r>
              <a:rPr lang="en-US" dirty="0"/>
              <a:t>Use </a:t>
            </a:r>
            <a:r>
              <a:rPr lang="en-US" dirty="0">
                <a:solidFill>
                  <a:srgbClr val="FF0000"/>
                </a:solidFill>
              </a:rPr>
              <a:t>private</a:t>
            </a:r>
            <a:r>
              <a:rPr lang="en-US" dirty="0"/>
              <a:t> constructor</a:t>
            </a:r>
          </a:p>
          <a:p>
            <a:pPr marL="342900" indent="-342900">
              <a:buFont typeface="Arial" charset="0"/>
              <a:buChar char="•"/>
            </a:pPr>
            <a:r>
              <a:rPr lang="en-US" dirty="0"/>
              <a:t>Use </a:t>
            </a:r>
            <a:r>
              <a:rPr lang="en-US" dirty="0">
                <a:solidFill>
                  <a:srgbClr val="FF0000"/>
                </a:solidFill>
              </a:rPr>
              <a:t>Enum</a:t>
            </a:r>
          </a:p>
          <a:p>
            <a:endParaRPr lang="en-US" dirty="0"/>
          </a:p>
        </p:txBody>
      </p:sp>
    </p:spTree>
    <p:extLst>
      <p:ext uri="{BB962C8B-B14F-4D97-AF65-F5344CB8AC3E}">
        <p14:creationId xmlns:p14="http://schemas.microsoft.com/office/powerpoint/2010/main" val="4079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E26-9397-4D0C-A58A-302CA0EFBFBC}"/>
              </a:ext>
            </a:extLst>
          </p:cNvPr>
          <p:cNvSpPr>
            <a:spLocks noGrp="1"/>
          </p:cNvSpPr>
          <p:nvPr>
            <p:ph type="title"/>
          </p:nvPr>
        </p:nvSpPr>
        <p:spPr/>
        <p:txBody>
          <a:bodyPr/>
          <a:lstStyle/>
          <a:p>
            <a:r>
              <a:rPr lang="en-US" dirty="0"/>
              <a:t>Singleton </a:t>
            </a:r>
          </a:p>
        </p:txBody>
      </p:sp>
      <p:sp>
        <p:nvSpPr>
          <p:cNvPr id="3" name="Content Placeholder 2">
            <a:extLst>
              <a:ext uri="{FF2B5EF4-FFF2-40B4-BE49-F238E27FC236}">
                <a16:creationId xmlns:a16="http://schemas.microsoft.com/office/drawing/2014/main" id="{CE8FF64B-09F6-4FF4-8C8E-6FB0A78B4831}"/>
              </a:ext>
            </a:extLst>
          </p:cNvPr>
          <p:cNvSpPr>
            <a:spLocks noGrp="1"/>
          </p:cNvSpPr>
          <p:nvPr>
            <p:ph idx="1"/>
          </p:nvPr>
        </p:nvSpPr>
        <p:spPr/>
        <p:txBody>
          <a:bodyPr>
            <a:normAutofit fontScale="92500" lnSpcReduction="20000"/>
          </a:bodyPr>
          <a:lstStyle/>
          <a:p>
            <a:pPr marL="342900" indent="-342900">
              <a:buFont typeface="Arial" charset="0"/>
              <a:buChar char="•"/>
            </a:pPr>
            <a:r>
              <a:rPr lang="en-US" dirty="0"/>
              <a:t>The Singleton Pattern allows you to:</a:t>
            </a:r>
          </a:p>
          <a:p>
            <a:pPr marL="342900" indent="-342900">
              <a:buFont typeface="Arial" charset="0"/>
              <a:buChar char="•"/>
            </a:pPr>
            <a:r>
              <a:rPr lang="en-US" dirty="0"/>
              <a:t>Require only one object of a class</a:t>
            </a:r>
          </a:p>
          <a:p>
            <a:pPr marL="631825" lvl="1" indent="-342900">
              <a:buFont typeface="Arial" charset="0"/>
              <a:buChar char="•"/>
            </a:pPr>
            <a:r>
              <a:rPr lang="en-US" dirty="0"/>
              <a:t>when you are a creating the context of an application</a:t>
            </a:r>
          </a:p>
          <a:p>
            <a:pPr marL="631825" lvl="1" indent="-342900">
              <a:buFont typeface="Arial" charset="0"/>
              <a:buChar char="•"/>
            </a:pPr>
            <a:r>
              <a:rPr lang="en-US" dirty="0"/>
              <a:t>Or a thread manageable pool</a:t>
            </a:r>
          </a:p>
          <a:p>
            <a:pPr marL="631825" lvl="1" indent="-342900">
              <a:buFont typeface="Arial" charset="0"/>
              <a:buChar char="•"/>
            </a:pPr>
            <a:r>
              <a:rPr lang="en-US" dirty="0"/>
              <a:t>Or registry settings</a:t>
            </a:r>
          </a:p>
          <a:p>
            <a:pPr marL="631825" lvl="1" indent="-342900">
              <a:buFont typeface="Arial" charset="0"/>
              <a:buChar char="•"/>
            </a:pPr>
            <a:r>
              <a:rPr lang="en-US" dirty="0"/>
              <a:t>Or a driver to connect to the input or output console etc. </a:t>
            </a:r>
          </a:p>
          <a:p>
            <a:pPr marL="342900" indent="-342900">
              <a:buFont typeface="Arial" charset="0"/>
              <a:buChar char="•"/>
            </a:pPr>
            <a:r>
              <a:rPr lang="en-US" dirty="0"/>
              <a:t>More than one object of that type clearly will cause inconsistency to your program</a:t>
            </a:r>
          </a:p>
          <a:p>
            <a:pPr marL="342900" indent="-342900">
              <a:buFont typeface="Arial" charset="0"/>
              <a:buChar char="•"/>
            </a:pPr>
            <a:r>
              <a:rPr lang="en-US" dirty="0"/>
              <a:t>The Singleton Pattern ensures that a class has only one instance, and provides a global point of access to it</a:t>
            </a:r>
          </a:p>
          <a:p>
            <a:endParaRPr lang="en-US" dirty="0"/>
          </a:p>
        </p:txBody>
      </p:sp>
    </p:spTree>
    <p:extLst>
      <p:ext uri="{BB962C8B-B14F-4D97-AF65-F5344CB8AC3E}">
        <p14:creationId xmlns:p14="http://schemas.microsoft.com/office/powerpoint/2010/main" val="248900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76B0-194F-4A80-BC62-07AD69901407}"/>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2B9C53F3-2EAA-4947-AFF1-655801AE8847}"/>
              </a:ext>
            </a:extLst>
          </p:cNvPr>
          <p:cNvSpPr>
            <a:spLocks noGrp="1"/>
          </p:cNvSpPr>
          <p:nvPr>
            <p:ph idx="1"/>
          </p:nvPr>
        </p:nvSpPr>
        <p:spPr/>
        <p:txBody>
          <a:bodyPr/>
          <a:lstStyle/>
          <a:p>
            <a:pPr marL="342900" indent="-342900">
              <a:buFont typeface="Arial" charset="0"/>
              <a:buChar char="•"/>
            </a:pPr>
            <a:r>
              <a:rPr lang="en-US" dirty="0"/>
              <a:t>private static class variable (here is </a:t>
            </a:r>
            <a:r>
              <a:rPr lang="en-US" dirty="0" err="1"/>
              <a:t>sc</a:t>
            </a:r>
            <a:r>
              <a:rPr lang="en-US" dirty="0"/>
              <a:t>)</a:t>
            </a:r>
          </a:p>
          <a:p>
            <a:pPr marL="342900" indent="-342900">
              <a:buFont typeface="Arial" charset="0"/>
              <a:buChar char="•"/>
            </a:pPr>
            <a:r>
              <a:rPr lang="en-US" dirty="0"/>
              <a:t> public static </a:t>
            </a:r>
            <a:r>
              <a:rPr lang="en-US" dirty="0" err="1">
                <a:solidFill>
                  <a:srgbClr val="FF0000"/>
                </a:solidFill>
              </a:rPr>
              <a:t>getInstance</a:t>
            </a:r>
            <a:r>
              <a:rPr lang="en-US" dirty="0">
                <a:solidFill>
                  <a:srgbClr val="FF0000"/>
                </a:solidFill>
              </a:rPr>
              <a:t>()</a:t>
            </a:r>
            <a:r>
              <a:rPr lang="en-US" dirty="0"/>
              <a:t> </a:t>
            </a:r>
            <a:r>
              <a:rPr lang="en-US" dirty="0">
                <a:sym typeface="Wingdings"/>
              </a:rPr>
              <a:t> returns the class variable</a:t>
            </a:r>
          </a:p>
          <a:p>
            <a:pPr marL="342900" indent="-342900">
              <a:buFont typeface="Arial" charset="0"/>
              <a:buChar char="•"/>
            </a:pPr>
            <a:r>
              <a:rPr lang="en-US" dirty="0">
                <a:sym typeface="Wingdings"/>
              </a:rPr>
              <a:t>One instance of class per JVM (process)</a:t>
            </a:r>
            <a:endParaRPr lang="en-US" dirty="0"/>
          </a:p>
          <a:p>
            <a:endParaRPr lang="en-US" dirty="0"/>
          </a:p>
        </p:txBody>
      </p:sp>
      <p:pic>
        <p:nvPicPr>
          <p:cNvPr id="4" name="Picture 3">
            <a:extLst>
              <a:ext uri="{FF2B5EF4-FFF2-40B4-BE49-F238E27FC236}">
                <a16:creationId xmlns:a16="http://schemas.microsoft.com/office/drawing/2014/main" id="{BE8C30DD-7279-4E68-A8B2-76C7F1FD9BAB}"/>
              </a:ext>
            </a:extLst>
          </p:cNvPr>
          <p:cNvPicPr>
            <a:picLocks noChangeAspect="1"/>
          </p:cNvPicPr>
          <p:nvPr/>
        </p:nvPicPr>
        <p:blipFill>
          <a:blip r:embed="rId2"/>
          <a:stretch>
            <a:fillRect/>
          </a:stretch>
        </p:blipFill>
        <p:spPr>
          <a:xfrm>
            <a:off x="2982053" y="4419600"/>
            <a:ext cx="3149600" cy="1612900"/>
          </a:xfrm>
          <a:prstGeom prst="rect">
            <a:avLst/>
          </a:prstGeom>
        </p:spPr>
      </p:pic>
    </p:spTree>
    <p:extLst>
      <p:ext uri="{BB962C8B-B14F-4D97-AF65-F5344CB8AC3E}">
        <p14:creationId xmlns:p14="http://schemas.microsoft.com/office/powerpoint/2010/main" val="413702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8DD5-3FF3-4841-84E7-94247D029710}"/>
              </a:ext>
            </a:extLst>
          </p:cNvPr>
          <p:cNvSpPr>
            <a:spLocks noGrp="1"/>
          </p:cNvSpPr>
          <p:nvPr>
            <p:ph type="title"/>
          </p:nvPr>
        </p:nvSpPr>
        <p:spPr/>
        <p:txBody>
          <a:bodyPr/>
          <a:lstStyle/>
          <a:p>
            <a:r>
              <a:rPr lang="en-US" dirty="0"/>
              <a:t>When to use singleton</a:t>
            </a:r>
          </a:p>
        </p:txBody>
      </p:sp>
      <p:sp>
        <p:nvSpPr>
          <p:cNvPr id="3" name="Content Placeholder 2">
            <a:extLst>
              <a:ext uri="{FF2B5EF4-FFF2-40B4-BE49-F238E27FC236}">
                <a16:creationId xmlns:a16="http://schemas.microsoft.com/office/drawing/2014/main" id="{078CB777-BECB-4E71-B71E-376753C7E77A}"/>
              </a:ext>
            </a:extLst>
          </p:cNvPr>
          <p:cNvSpPr>
            <a:spLocks noGrp="1"/>
          </p:cNvSpPr>
          <p:nvPr>
            <p:ph idx="1"/>
          </p:nvPr>
        </p:nvSpPr>
        <p:spPr/>
        <p:txBody>
          <a:bodyPr/>
          <a:lstStyle/>
          <a:p>
            <a:pPr marL="342900" indent="-342900">
              <a:buFont typeface="Arial" charset="0"/>
              <a:buChar char="•"/>
            </a:pPr>
            <a:r>
              <a:rPr lang="en-US" dirty="0"/>
              <a:t>When there must be exactly one instance of a class</a:t>
            </a:r>
          </a:p>
          <a:p>
            <a:pPr marL="342900" indent="-342900">
              <a:buFont typeface="Arial" charset="0"/>
              <a:buChar char="•"/>
            </a:pPr>
            <a:r>
              <a:rPr lang="en-US" dirty="0"/>
              <a:t>It must be accessible to clients from a well-known access point</a:t>
            </a:r>
          </a:p>
          <a:p>
            <a:pPr marL="342900" indent="-342900">
              <a:buFont typeface="Arial" charset="0"/>
              <a:buChar char="•"/>
            </a:pPr>
            <a:r>
              <a:rPr lang="en-US" dirty="0"/>
              <a:t>When the sole instance should be extensible by sub-classing</a:t>
            </a:r>
          </a:p>
          <a:p>
            <a:pPr marL="342900" indent="-342900">
              <a:buFont typeface="Arial" charset="0"/>
              <a:buChar char="•"/>
            </a:pPr>
            <a:r>
              <a:rPr lang="en-US" dirty="0"/>
              <a:t>Clients should be able to use an extended instance without modifying their code </a:t>
            </a:r>
          </a:p>
          <a:p>
            <a:endParaRPr lang="en-US" dirty="0"/>
          </a:p>
        </p:txBody>
      </p:sp>
    </p:spTree>
    <p:extLst>
      <p:ext uri="{BB962C8B-B14F-4D97-AF65-F5344CB8AC3E}">
        <p14:creationId xmlns:p14="http://schemas.microsoft.com/office/powerpoint/2010/main" val="362621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F085-EBB0-4F04-96D1-68BA0D41034D}"/>
              </a:ext>
            </a:extLst>
          </p:cNvPr>
          <p:cNvSpPr>
            <a:spLocks noGrp="1"/>
          </p:cNvSpPr>
          <p:nvPr>
            <p:ph type="title"/>
          </p:nvPr>
        </p:nvSpPr>
        <p:spPr/>
        <p:txBody>
          <a:bodyPr/>
          <a:lstStyle/>
          <a:p>
            <a:r>
              <a:rPr lang="en-US" dirty="0"/>
              <a:t>Factory Overview</a:t>
            </a:r>
          </a:p>
        </p:txBody>
      </p:sp>
      <p:sp>
        <p:nvSpPr>
          <p:cNvPr id="3" name="Content Placeholder 2">
            <a:extLst>
              <a:ext uri="{FF2B5EF4-FFF2-40B4-BE49-F238E27FC236}">
                <a16:creationId xmlns:a16="http://schemas.microsoft.com/office/drawing/2014/main" id="{EB16F671-9FE6-4C1C-9FB9-1F5D404B75F1}"/>
              </a:ext>
            </a:extLst>
          </p:cNvPr>
          <p:cNvSpPr>
            <a:spLocks noGrp="1"/>
          </p:cNvSpPr>
          <p:nvPr>
            <p:ph idx="1"/>
          </p:nvPr>
        </p:nvSpPr>
        <p:spPr/>
        <p:txBody>
          <a:bodyPr>
            <a:normAutofit fontScale="92500" lnSpcReduction="10000"/>
          </a:bodyPr>
          <a:lstStyle/>
          <a:p>
            <a:pPr marL="342900" indent="-342900">
              <a:buFont typeface="Arial" charset="0"/>
              <a:buChar char="•"/>
            </a:pPr>
            <a:r>
              <a:rPr lang="en-US" dirty="0"/>
              <a:t>The Factory Pattern allows you to: </a:t>
            </a:r>
          </a:p>
          <a:p>
            <a:pPr marL="342900" indent="-342900">
              <a:buFont typeface="Arial" charset="0"/>
              <a:buChar char="•"/>
            </a:pPr>
            <a:r>
              <a:rPr lang="en-US" dirty="0"/>
              <a:t>Encapsulate the instantiations of concrete types</a:t>
            </a:r>
          </a:p>
          <a:p>
            <a:pPr marL="342900" indent="-342900">
              <a:buFont typeface="Arial" charset="0"/>
              <a:buChar char="•"/>
            </a:pPr>
            <a:r>
              <a:rPr lang="en-US" dirty="0"/>
              <a:t>It encapsulates the functionality required to select and instantiate an appropriate class</a:t>
            </a:r>
          </a:p>
          <a:p>
            <a:pPr marL="631825" lvl="1" indent="-342900">
              <a:buFont typeface="Arial" charset="0"/>
              <a:buChar char="•"/>
            </a:pPr>
            <a:r>
              <a:rPr lang="en-US" dirty="0"/>
              <a:t>Uses a designated method referred to as a factory method</a:t>
            </a:r>
          </a:p>
          <a:p>
            <a:pPr marL="631825" lvl="1" indent="-342900">
              <a:buFont typeface="Arial" charset="0"/>
              <a:buChar char="•"/>
            </a:pPr>
            <a:r>
              <a:rPr lang="en-US" dirty="0"/>
              <a:t>It selects an appropriate class from a class hierarchy based on the application context and other influencing factors</a:t>
            </a:r>
          </a:p>
          <a:p>
            <a:pPr marL="631825" lvl="1" indent="-342900">
              <a:buFont typeface="Arial" charset="0"/>
              <a:buChar char="•"/>
            </a:pPr>
            <a:r>
              <a:rPr lang="en-US" dirty="0"/>
              <a:t>It instantiates the selected class and returns it as an instance of the parent class type. </a:t>
            </a:r>
          </a:p>
          <a:p>
            <a:pPr marL="342900" indent="-342900">
              <a:buFont typeface="Arial" charset="0"/>
              <a:buChar char="•"/>
            </a:pPr>
            <a:r>
              <a:rPr lang="en-US" dirty="0"/>
              <a:t>Advantage </a:t>
            </a:r>
            <a:r>
              <a:rPr lang="en-US" dirty="0">
                <a:sym typeface="Wingdings"/>
              </a:rPr>
              <a:t> </a:t>
            </a:r>
            <a:r>
              <a:rPr lang="en-US" dirty="0"/>
              <a:t>eliminates the need for an application object to deal with the varying class selection criteria and configuration</a:t>
            </a:r>
          </a:p>
          <a:p>
            <a:endParaRPr lang="en-US" dirty="0"/>
          </a:p>
        </p:txBody>
      </p:sp>
    </p:spTree>
    <p:extLst>
      <p:ext uri="{BB962C8B-B14F-4D97-AF65-F5344CB8AC3E}">
        <p14:creationId xmlns:p14="http://schemas.microsoft.com/office/powerpoint/2010/main" val="126633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A344-E585-41A4-A621-1F937163B1D3}"/>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F7B30570-2F42-4A4C-8817-5A8EE612F63C}"/>
              </a:ext>
            </a:extLst>
          </p:cNvPr>
          <p:cNvSpPr>
            <a:spLocks noGrp="1"/>
          </p:cNvSpPr>
          <p:nvPr>
            <p:ph idx="1"/>
          </p:nvPr>
        </p:nvSpPr>
        <p:spPr/>
        <p:txBody>
          <a:bodyPr/>
          <a:lstStyle/>
          <a:p>
            <a:pPr marL="342900" indent="-342900">
              <a:buFont typeface="Arial" charset="0"/>
              <a:buChar char="•"/>
            </a:pPr>
            <a:r>
              <a:rPr lang="en-US" dirty="0"/>
              <a:t>Client get the Factory and calls the </a:t>
            </a:r>
            <a:r>
              <a:rPr lang="en-US" dirty="0" err="1"/>
              <a:t>factoryMethod</a:t>
            </a:r>
            <a:r>
              <a:rPr lang="en-US" dirty="0"/>
              <a:t>()</a:t>
            </a:r>
          </a:p>
          <a:p>
            <a:pPr marL="342900" indent="-342900">
              <a:buFont typeface="Arial" charset="0"/>
              <a:buChar char="•"/>
            </a:pPr>
            <a:r>
              <a:rPr lang="en-US" dirty="0"/>
              <a:t>The </a:t>
            </a:r>
            <a:r>
              <a:rPr lang="en-US" dirty="0" err="1"/>
              <a:t>factoryMethod</a:t>
            </a:r>
            <a:r>
              <a:rPr lang="en-US" dirty="0"/>
              <a:t>() returns an instance of the Product</a:t>
            </a:r>
          </a:p>
          <a:p>
            <a:pPr marL="342900" indent="-342900">
              <a:buFont typeface="Arial" charset="0"/>
              <a:buChar char="•"/>
            </a:pPr>
            <a:r>
              <a:rPr lang="en-US" dirty="0"/>
              <a:t>NOTE: it also configures the Product</a:t>
            </a:r>
          </a:p>
          <a:p>
            <a:pPr marL="342900" indent="-342900">
              <a:buFont typeface="Arial" charset="0"/>
              <a:buChar char="•"/>
            </a:pPr>
            <a:r>
              <a:rPr lang="en-US" dirty="0"/>
              <a:t>The Client does NOT know how to configure the Product </a:t>
            </a:r>
            <a:r>
              <a:rPr lang="en-US" dirty="0">
                <a:sym typeface="Wingdings"/>
              </a:rPr>
              <a:t> hence decoupled</a:t>
            </a:r>
            <a:r>
              <a:rPr lang="en-US" dirty="0"/>
              <a:t> </a:t>
            </a:r>
          </a:p>
          <a:p>
            <a:endParaRPr lang="en-US" dirty="0"/>
          </a:p>
        </p:txBody>
      </p:sp>
      <p:pic>
        <p:nvPicPr>
          <p:cNvPr id="4" name="Picture 3">
            <a:extLst>
              <a:ext uri="{FF2B5EF4-FFF2-40B4-BE49-F238E27FC236}">
                <a16:creationId xmlns:a16="http://schemas.microsoft.com/office/drawing/2014/main" id="{BD5CDEF7-2442-40F1-8963-0F1F4BB65632}"/>
              </a:ext>
            </a:extLst>
          </p:cNvPr>
          <p:cNvPicPr>
            <a:picLocks noChangeAspect="1"/>
          </p:cNvPicPr>
          <p:nvPr/>
        </p:nvPicPr>
        <p:blipFill>
          <a:blip r:embed="rId2"/>
          <a:stretch>
            <a:fillRect/>
          </a:stretch>
        </p:blipFill>
        <p:spPr>
          <a:xfrm>
            <a:off x="2671998" y="3915979"/>
            <a:ext cx="5740400" cy="2540000"/>
          </a:xfrm>
          <a:prstGeom prst="rect">
            <a:avLst/>
          </a:prstGeom>
        </p:spPr>
      </p:pic>
    </p:spTree>
    <p:extLst>
      <p:ext uri="{BB962C8B-B14F-4D97-AF65-F5344CB8AC3E}">
        <p14:creationId xmlns:p14="http://schemas.microsoft.com/office/powerpoint/2010/main" val="996279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CC96-2B46-43C9-81BF-AD6FD46C886D}"/>
              </a:ext>
            </a:extLst>
          </p:cNvPr>
          <p:cNvSpPr>
            <a:spLocks noGrp="1"/>
          </p:cNvSpPr>
          <p:nvPr>
            <p:ph type="title"/>
          </p:nvPr>
        </p:nvSpPr>
        <p:spPr/>
        <p:txBody>
          <a:bodyPr/>
          <a:lstStyle/>
          <a:p>
            <a:r>
              <a:rPr lang="en-US" dirty="0"/>
              <a:t>When to use</a:t>
            </a:r>
          </a:p>
        </p:txBody>
      </p:sp>
      <p:sp>
        <p:nvSpPr>
          <p:cNvPr id="3" name="Content Placeholder 2">
            <a:extLst>
              <a:ext uri="{FF2B5EF4-FFF2-40B4-BE49-F238E27FC236}">
                <a16:creationId xmlns:a16="http://schemas.microsoft.com/office/drawing/2014/main" id="{16458C6B-8DFA-4D93-B893-0DC33A4D4144}"/>
              </a:ext>
            </a:extLst>
          </p:cNvPr>
          <p:cNvSpPr>
            <a:spLocks noGrp="1"/>
          </p:cNvSpPr>
          <p:nvPr>
            <p:ph idx="1"/>
          </p:nvPr>
        </p:nvSpPr>
        <p:spPr/>
        <p:txBody>
          <a:bodyPr/>
          <a:lstStyle/>
          <a:p>
            <a:pPr marL="342900" indent="-342900">
              <a:buFont typeface="Arial" charset="0"/>
              <a:buChar char="•"/>
            </a:pPr>
            <a:r>
              <a:rPr lang="en-US" dirty="0"/>
              <a:t>When:</a:t>
            </a:r>
          </a:p>
          <a:p>
            <a:pPr marL="342900" indent="-342900">
              <a:buFont typeface="Arial" charset="0"/>
              <a:buChar char="•"/>
            </a:pPr>
            <a:r>
              <a:rPr lang="en-US" dirty="0"/>
              <a:t>A class can’t anticipate the class of objects it must create</a:t>
            </a:r>
          </a:p>
          <a:p>
            <a:pPr marL="342900" indent="-342900">
              <a:buFont typeface="Arial" charset="0"/>
              <a:buChar char="•"/>
            </a:pPr>
            <a:r>
              <a:rPr lang="en-US" dirty="0"/>
              <a:t>A class wants its subclasses to specify the objects it creates</a:t>
            </a:r>
          </a:p>
          <a:p>
            <a:pPr marL="342900" indent="-342900">
              <a:buFont typeface="Arial" charset="0"/>
              <a:buChar char="•"/>
            </a:pPr>
            <a:r>
              <a:rPr lang="en-US" dirty="0"/>
              <a:t>Classes delegate responsibility to one of several helper subclasses, and you want to localize the knowledge of which helper subclass is the delegate</a:t>
            </a:r>
          </a:p>
          <a:p>
            <a:endParaRPr lang="en-US" dirty="0"/>
          </a:p>
        </p:txBody>
      </p:sp>
    </p:spTree>
    <p:extLst>
      <p:ext uri="{BB962C8B-B14F-4D97-AF65-F5344CB8AC3E}">
        <p14:creationId xmlns:p14="http://schemas.microsoft.com/office/powerpoint/2010/main" val="381820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35DB-1C62-41B3-93E7-34A652229108}"/>
              </a:ext>
            </a:extLst>
          </p:cNvPr>
          <p:cNvSpPr>
            <a:spLocks noGrp="1"/>
          </p:cNvSpPr>
          <p:nvPr>
            <p:ph type="title"/>
          </p:nvPr>
        </p:nvSpPr>
        <p:spPr/>
        <p:txBody>
          <a:bodyPr/>
          <a:lstStyle/>
          <a:p>
            <a:r>
              <a:rPr lang="en-US" dirty="0"/>
              <a:t>Abstract Factory </a:t>
            </a:r>
          </a:p>
        </p:txBody>
      </p:sp>
      <p:sp>
        <p:nvSpPr>
          <p:cNvPr id="3" name="Content Placeholder 2">
            <a:extLst>
              <a:ext uri="{FF2B5EF4-FFF2-40B4-BE49-F238E27FC236}">
                <a16:creationId xmlns:a16="http://schemas.microsoft.com/office/drawing/2014/main" id="{256357ED-D1DB-42A3-9883-4887D4CBF586}"/>
              </a:ext>
            </a:extLst>
          </p:cNvPr>
          <p:cNvSpPr>
            <a:spLocks noGrp="1"/>
          </p:cNvSpPr>
          <p:nvPr>
            <p:ph idx="1"/>
          </p:nvPr>
        </p:nvSpPr>
        <p:spPr/>
        <p:txBody>
          <a:bodyPr/>
          <a:lstStyle/>
          <a:p>
            <a:pPr marL="342900" indent="-342900">
              <a:buFont typeface="Arial" charset="0"/>
              <a:buChar char="•"/>
            </a:pPr>
            <a:r>
              <a:rPr lang="en-US" dirty="0"/>
              <a:t>The Abstract Factory Pattern allows you to: </a:t>
            </a:r>
          </a:p>
          <a:p>
            <a:pPr marL="342900" indent="-342900">
              <a:buFont typeface="Arial" charset="0"/>
              <a:buChar char="•"/>
            </a:pPr>
            <a:r>
              <a:rPr lang="en-US" dirty="0"/>
              <a:t>Create families of related or dependent objects without specifying their concrete classes</a:t>
            </a:r>
          </a:p>
          <a:p>
            <a:pPr marL="342900" indent="-342900">
              <a:buFont typeface="Arial" charset="0"/>
              <a:buChar char="•"/>
            </a:pPr>
            <a:r>
              <a:rPr lang="en-US" dirty="0"/>
              <a:t>Provides an interface to produce a family of objects</a:t>
            </a:r>
          </a:p>
          <a:p>
            <a:pPr marL="631825" lvl="1" indent="-342900">
              <a:buFont typeface="Arial" charset="0"/>
              <a:buChar char="•"/>
            </a:pPr>
            <a:r>
              <a:rPr lang="en-US" dirty="0"/>
              <a:t>For each family, the Abstract Factory selects a Concrete Factory that manages the Object Creation for that family</a:t>
            </a:r>
          </a:p>
          <a:p>
            <a:pPr marL="631825" lvl="1" indent="-342900">
              <a:buFont typeface="Arial" charset="0"/>
              <a:buChar char="•"/>
            </a:pPr>
            <a:r>
              <a:rPr lang="en-US" dirty="0"/>
              <a:t>Each concrete factory implements the interface of the abstract factory </a:t>
            </a:r>
          </a:p>
          <a:p>
            <a:endParaRPr lang="en-US" dirty="0"/>
          </a:p>
        </p:txBody>
      </p:sp>
    </p:spTree>
    <p:extLst>
      <p:ext uri="{BB962C8B-B14F-4D97-AF65-F5344CB8AC3E}">
        <p14:creationId xmlns:p14="http://schemas.microsoft.com/office/powerpoint/2010/main" val="194832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5221-CC07-4B4C-8155-B2400425F574}"/>
              </a:ext>
            </a:extLst>
          </p:cNvPr>
          <p:cNvSpPr>
            <a:spLocks noGrp="1"/>
          </p:cNvSpPr>
          <p:nvPr>
            <p:ph type="title"/>
          </p:nvPr>
        </p:nvSpPr>
        <p:spPr/>
        <p:txBody>
          <a:bodyPr/>
          <a:lstStyle/>
          <a:p>
            <a:r>
              <a:rPr lang="en-US" dirty="0"/>
              <a:t>Abstract Factory</a:t>
            </a:r>
          </a:p>
        </p:txBody>
      </p:sp>
      <p:sp>
        <p:nvSpPr>
          <p:cNvPr id="3" name="Content Placeholder 2">
            <a:extLst>
              <a:ext uri="{FF2B5EF4-FFF2-40B4-BE49-F238E27FC236}">
                <a16:creationId xmlns:a16="http://schemas.microsoft.com/office/drawing/2014/main" id="{407E9407-2D79-4706-8A68-9012CA93F5AC}"/>
              </a:ext>
            </a:extLst>
          </p:cNvPr>
          <p:cNvSpPr>
            <a:spLocks noGrp="1"/>
          </p:cNvSpPr>
          <p:nvPr>
            <p:ph idx="1"/>
          </p:nvPr>
        </p:nvSpPr>
        <p:spPr/>
        <p:txBody>
          <a:bodyPr/>
          <a:lstStyle/>
          <a:p>
            <a:pPr marL="342900" indent="-342900">
              <a:buFont typeface="Arial" charset="0"/>
              <a:buChar char="•"/>
            </a:pPr>
            <a:r>
              <a:rPr lang="en-US" dirty="0"/>
              <a:t>Client get the </a:t>
            </a:r>
            <a:r>
              <a:rPr lang="en-US" dirty="0" err="1"/>
              <a:t>AbstractFactory</a:t>
            </a:r>
            <a:r>
              <a:rPr lang="en-US" dirty="0"/>
              <a:t> (typically from a Factory)</a:t>
            </a:r>
          </a:p>
          <a:p>
            <a:pPr marL="342900" indent="-342900">
              <a:buFont typeface="Arial" charset="0"/>
              <a:buChar char="•"/>
            </a:pPr>
            <a:r>
              <a:rPr lang="en-US" dirty="0"/>
              <a:t>Client uses the </a:t>
            </a:r>
            <a:r>
              <a:rPr lang="en-US" dirty="0" err="1"/>
              <a:t>AbstractFactory</a:t>
            </a:r>
            <a:r>
              <a:rPr lang="en-US" dirty="0"/>
              <a:t> to create Objects (Product) from a family of Products</a:t>
            </a:r>
          </a:p>
          <a:p>
            <a:pPr marL="342900" indent="-342900">
              <a:buFont typeface="Arial" charset="0"/>
              <a:buChar char="•"/>
            </a:pPr>
            <a:r>
              <a:rPr lang="en-US" dirty="0"/>
              <a:t>Client uses the Product</a:t>
            </a:r>
          </a:p>
          <a:p>
            <a:pPr marL="342900" indent="-342900">
              <a:buFont typeface="Arial" charset="0"/>
              <a:buChar char="•"/>
            </a:pPr>
            <a:r>
              <a:rPr lang="en-US" dirty="0"/>
              <a:t>The Client does NOT know how to configure the Product </a:t>
            </a:r>
            <a:r>
              <a:rPr lang="en-US" dirty="0">
                <a:sym typeface="Wingdings"/>
              </a:rPr>
              <a:t> hence decoupled</a:t>
            </a:r>
            <a:r>
              <a:rPr lang="en-US" dirty="0"/>
              <a:t> </a:t>
            </a:r>
          </a:p>
          <a:p>
            <a:endParaRPr lang="en-US" dirty="0"/>
          </a:p>
        </p:txBody>
      </p:sp>
      <p:pic>
        <p:nvPicPr>
          <p:cNvPr id="4" name="Picture 3">
            <a:extLst>
              <a:ext uri="{FF2B5EF4-FFF2-40B4-BE49-F238E27FC236}">
                <a16:creationId xmlns:a16="http://schemas.microsoft.com/office/drawing/2014/main" id="{F6D8D6D4-9CFF-4AB4-9794-D863FF97D182}"/>
              </a:ext>
            </a:extLst>
          </p:cNvPr>
          <p:cNvPicPr>
            <a:picLocks noChangeAspect="1"/>
          </p:cNvPicPr>
          <p:nvPr/>
        </p:nvPicPr>
        <p:blipFill>
          <a:blip r:embed="rId2"/>
          <a:stretch>
            <a:fillRect/>
          </a:stretch>
        </p:blipFill>
        <p:spPr>
          <a:xfrm>
            <a:off x="2170310" y="4079869"/>
            <a:ext cx="8107493" cy="1898248"/>
          </a:xfrm>
          <a:prstGeom prst="rect">
            <a:avLst/>
          </a:prstGeom>
        </p:spPr>
      </p:pic>
    </p:spTree>
    <p:extLst>
      <p:ext uri="{BB962C8B-B14F-4D97-AF65-F5344CB8AC3E}">
        <p14:creationId xmlns:p14="http://schemas.microsoft.com/office/powerpoint/2010/main" val="409947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4F63-9112-4682-B5C6-C8B56BDAF92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D40C92-8DBB-4AEC-8C69-073F7EF5AE9C}"/>
              </a:ext>
            </a:extLst>
          </p:cNvPr>
          <p:cNvPicPr>
            <a:picLocks noGrp="1" noChangeAspect="1"/>
          </p:cNvPicPr>
          <p:nvPr>
            <p:ph idx="1"/>
          </p:nvPr>
        </p:nvPicPr>
        <p:blipFill>
          <a:blip r:embed="rId2"/>
          <a:stretch>
            <a:fillRect/>
          </a:stretch>
        </p:blipFill>
        <p:spPr>
          <a:xfrm>
            <a:off x="1451579" y="1565619"/>
            <a:ext cx="8554776" cy="5056591"/>
          </a:xfrm>
        </p:spPr>
      </p:pic>
    </p:spTree>
    <p:extLst>
      <p:ext uri="{BB962C8B-B14F-4D97-AF65-F5344CB8AC3E}">
        <p14:creationId xmlns:p14="http://schemas.microsoft.com/office/powerpoint/2010/main" val="602360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34B4-F1FE-4617-BC55-EF6C49EF9FAC}"/>
              </a:ext>
            </a:extLst>
          </p:cNvPr>
          <p:cNvSpPr>
            <a:spLocks noGrp="1"/>
          </p:cNvSpPr>
          <p:nvPr>
            <p:ph type="title"/>
          </p:nvPr>
        </p:nvSpPr>
        <p:spPr>
          <a:xfrm>
            <a:off x="1404282" y="169957"/>
            <a:ext cx="9603275" cy="1049235"/>
          </a:xfrm>
        </p:spPr>
        <p:txBody>
          <a:bodyPr/>
          <a:lstStyle/>
          <a:p>
            <a:r>
              <a:rPr lang="en-US" dirty="0"/>
              <a:t>GOF</a:t>
            </a:r>
          </a:p>
        </p:txBody>
      </p:sp>
      <p:sp>
        <p:nvSpPr>
          <p:cNvPr id="3" name="Content Placeholder 2">
            <a:extLst>
              <a:ext uri="{FF2B5EF4-FFF2-40B4-BE49-F238E27FC236}">
                <a16:creationId xmlns:a16="http://schemas.microsoft.com/office/drawing/2014/main" id="{8FDD4CD7-6B9E-4294-AE1A-DF6F7DA72DC8}"/>
              </a:ext>
            </a:extLst>
          </p:cNvPr>
          <p:cNvSpPr>
            <a:spLocks noGrp="1"/>
          </p:cNvSpPr>
          <p:nvPr>
            <p:ph idx="1"/>
          </p:nvPr>
        </p:nvSpPr>
        <p:spPr>
          <a:xfrm>
            <a:off x="1356985" y="1034328"/>
            <a:ext cx="9603275" cy="3450613"/>
          </a:xfrm>
        </p:spPr>
        <p:txBody>
          <a:bodyPr>
            <a:normAutofit fontScale="92500" lnSpcReduction="20000"/>
          </a:bodyPr>
          <a:lstStyle/>
          <a:p>
            <a:pPr marL="342900" indent="-342900">
              <a:buFont typeface="Arial" charset="0"/>
              <a:buChar char="•"/>
            </a:pPr>
            <a:r>
              <a:rPr lang="en-US" dirty="0"/>
              <a:t>The original book:</a:t>
            </a:r>
          </a:p>
          <a:p>
            <a:pPr marL="631825" lvl="1" indent="-342900">
              <a:buFont typeface="Arial" charset="0"/>
              <a:buChar char="•"/>
            </a:pPr>
            <a:r>
              <a:rPr lang="en-US" dirty="0"/>
              <a:t>Design Patterns: Elements of Reusable Object Oriented Software</a:t>
            </a:r>
          </a:p>
          <a:p>
            <a:pPr marL="342900" indent="-342900">
              <a:buFont typeface="Arial" charset="0"/>
              <a:buChar char="•"/>
            </a:pPr>
            <a:r>
              <a:rPr lang="en-US" dirty="0"/>
              <a:t>By:</a:t>
            </a:r>
          </a:p>
          <a:p>
            <a:pPr marL="631825" lvl="1" indent="-342900">
              <a:buFont typeface="Arial" charset="0"/>
              <a:buChar char="•"/>
            </a:pPr>
            <a:r>
              <a:rPr lang="en-US" dirty="0"/>
              <a:t>Erich Gamma</a:t>
            </a:r>
          </a:p>
          <a:p>
            <a:pPr marL="631825" lvl="1" indent="-342900">
              <a:buFont typeface="Arial" charset="0"/>
              <a:buChar char="•"/>
            </a:pPr>
            <a:r>
              <a:rPr lang="en-US" dirty="0"/>
              <a:t>Richard Helm</a:t>
            </a:r>
          </a:p>
          <a:p>
            <a:pPr marL="631825" lvl="1" indent="-342900">
              <a:buFont typeface="Arial" charset="0"/>
              <a:buChar char="•"/>
            </a:pPr>
            <a:r>
              <a:rPr lang="en-US" dirty="0"/>
              <a:t>Ralph Johnson</a:t>
            </a:r>
          </a:p>
          <a:p>
            <a:pPr marL="631825" lvl="1" indent="-342900">
              <a:buFont typeface="Arial" charset="0"/>
              <a:buChar char="•"/>
            </a:pPr>
            <a:r>
              <a:rPr lang="en-US" dirty="0"/>
              <a:t>John </a:t>
            </a:r>
            <a:r>
              <a:rPr lang="en-US" dirty="0" err="1"/>
              <a:t>Vlissides</a:t>
            </a:r>
            <a:endParaRPr lang="en-US" dirty="0"/>
          </a:p>
          <a:p>
            <a:pPr marL="342900" indent="-342900">
              <a:buFont typeface="Arial" charset="0"/>
              <a:buChar char="•"/>
            </a:pPr>
            <a:r>
              <a:rPr lang="en-US" dirty="0"/>
              <a:t>Four authors, hence, Gang of Four</a:t>
            </a:r>
          </a:p>
          <a:p>
            <a:pPr marL="342900" indent="-342900">
              <a:buFont typeface="Arial" charset="0"/>
              <a:buChar char="•"/>
            </a:pPr>
            <a:r>
              <a:rPr lang="en-US" dirty="0"/>
              <a:t>23 “Classic” Software Design Patterns</a:t>
            </a:r>
          </a:p>
          <a:p>
            <a:endParaRPr lang="en-US" dirty="0"/>
          </a:p>
        </p:txBody>
      </p:sp>
    </p:spTree>
    <p:extLst>
      <p:ext uri="{BB962C8B-B14F-4D97-AF65-F5344CB8AC3E}">
        <p14:creationId xmlns:p14="http://schemas.microsoft.com/office/powerpoint/2010/main" val="3582367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AB94-572F-457F-BF2B-1D34BE286691}"/>
              </a:ext>
            </a:extLst>
          </p:cNvPr>
          <p:cNvSpPr>
            <a:spLocks noGrp="1"/>
          </p:cNvSpPr>
          <p:nvPr>
            <p:ph type="title"/>
          </p:nvPr>
        </p:nvSpPr>
        <p:spPr/>
        <p:txBody>
          <a:bodyPr/>
          <a:lstStyle/>
          <a:p>
            <a:r>
              <a:rPr lang="en-US" dirty="0"/>
              <a:t>Abstract Factory</a:t>
            </a:r>
          </a:p>
        </p:txBody>
      </p:sp>
      <p:pic>
        <p:nvPicPr>
          <p:cNvPr id="5" name="Content Placeholder 4">
            <a:extLst>
              <a:ext uri="{FF2B5EF4-FFF2-40B4-BE49-F238E27FC236}">
                <a16:creationId xmlns:a16="http://schemas.microsoft.com/office/drawing/2014/main" id="{FFF67CAB-AD30-4FDE-82AA-53CFB0C5B7EC}"/>
              </a:ext>
            </a:extLst>
          </p:cNvPr>
          <p:cNvPicPr>
            <a:picLocks noGrp="1" noChangeAspect="1"/>
          </p:cNvPicPr>
          <p:nvPr>
            <p:ph idx="1"/>
          </p:nvPr>
        </p:nvPicPr>
        <p:blipFill>
          <a:blip r:embed="rId2"/>
          <a:stretch>
            <a:fillRect/>
          </a:stretch>
        </p:blipFill>
        <p:spPr>
          <a:xfrm>
            <a:off x="942534" y="1329136"/>
            <a:ext cx="10054455" cy="5340937"/>
          </a:xfrm>
        </p:spPr>
      </p:pic>
    </p:spTree>
    <p:extLst>
      <p:ext uri="{BB962C8B-B14F-4D97-AF65-F5344CB8AC3E}">
        <p14:creationId xmlns:p14="http://schemas.microsoft.com/office/powerpoint/2010/main" val="4000343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F130-A97C-4B61-A187-D0396ABC6F2A}"/>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21B9E1CE-4AB1-43B8-8611-872270AC856F}"/>
              </a:ext>
            </a:extLst>
          </p:cNvPr>
          <p:cNvSpPr>
            <a:spLocks noGrp="1"/>
          </p:cNvSpPr>
          <p:nvPr>
            <p:ph idx="1"/>
          </p:nvPr>
        </p:nvSpPr>
        <p:spPr/>
        <p:txBody>
          <a:bodyPr/>
          <a:lstStyle/>
          <a:p>
            <a:pPr marL="342900" indent="-342900">
              <a:buFont typeface="Arial" charset="0"/>
              <a:buChar char="•"/>
            </a:pPr>
            <a:r>
              <a:rPr lang="en-US" dirty="0"/>
              <a:t>The Builder Pattern allows you to: </a:t>
            </a:r>
          </a:p>
          <a:p>
            <a:pPr marL="342900" indent="-342900">
              <a:buFont typeface="Arial" charset="0"/>
              <a:buChar char="•"/>
            </a:pPr>
            <a:r>
              <a:rPr lang="en-US" dirty="0"/>
              <a:t>Encapsulate the instantiations of simple types</a:t>
            </a:r>
          </a:p>
          <a:p>
            <a:pPr marL="342900" indent="-342900">
              <a:buFont typeface="Arial" charset="0"/>
              <a:buChar char="•"/>
            </a:pPr>
            <a:r>
              <a:rPr lang="en-US" dirty="0"/>
              <a:t>Add configuration properties, one at a time, instead of multiple properties in the Constructor</a:t>
            </a:r>
          </a:p>
          <a:p>
            <a:pPr marL="342900" indent="-342900">
              <a:buFont typeface="Arial" charset="0"/>
              <a:buChar char="•"/>
            </a:pPr>
            <a:r>
              <a:rPr lang="en-US" dirty="0"/>
              <a:t>After entering all the properties, the Builder creates the simple object </a:t>
            </a:r>
            <a:r>
              <a:rPr lang="en-US" dirty="0">
                <a:sym typeface="Wingdings"/>
              </a:rPr>
              <a:t> often as an Immutable class.</a:t>
            </a:r>
            <a:endParaRPr lang="en-US" dirty="0"/>
          </a:p>
          <a:p>
            <a:endParaRPr lang="en-US" dirty="0"/>
          </a:p>
        </p:txBody>
      </p:sp>
    </p:spTree>
    <p:extLst>
      <p:ext uri="{BB962C8B-B14F-4D97-AF65-F5344CB8AC3E}">
        <p14:creationId xmlns:p14="http://schemas.microsoft.com/office/powerpoint/2010/main" val="308297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E53C-F9E4-4148-9B0D-F5189BB67C4C}"/>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E8D0BA7A-FEE0-44EE-9EA4-FA9372800AA8}"/>
              </a:ext>
            </a:extLst>
          </p:cNvPr>
          <p:cNvSpPr>
            <a:spLocks noGrp="1"/>
          </p:cNvSpPr>
          <p:nvPr>
            <p:ph idx="1"/>
          </p:nvPr>
        </p:nvSpPr>
        <p:spPr/>
        <p:txBody>
          <a:bodyPr/>
          <a:lstStyle/>
          <a:p>
            <a:pPr marL="342900" indent="-342900">
              <a:buFont typeface="Arial" charset="0"/>
              <a:buChar char="•"/>
            </a:pPr>
            <a:r>
              <a:rPr lang="en-US" dirty="0"/>
              <a:t>Client creates a new Builder from </a:t>
            </a:r>
            <a:r>
              <a:rPr lang="en-US" dirty="0" err="1"/>
              <a:t>Director.Builder</a:t>
            </a:r>
            <a:endParaRPr lang="en-US" dirty="0"/>
          </a:p>
          <a:p>
            <a:pPr marL="342900" indent="-342900">
              <a:buFont typeface="Arial" charset="0"/>
              <a:buChar char="•"/>
            </a:pPr>
            <a:r>
              <a:rPr lang="en-US" dirty="0"/>
              <a:t>Client uses modifiers on Builder to configure it</a:t>
            </a:r>
          </a:p>
          <a:p>
            <a:pPr marL="342900" indent="-342900">
              <a:buFont typeface="Arial" charset="0"/>
              <a:buChar char="•"/>
            </a:pPr>
            <a:r>
              <a:rPr lang="en-US" dirty="0"/>
              <a:t>Client gets the Produce by invoking </a:t>
            </a:r>
            <a:r>
              <a:rPr lang="en-US" dirty="0" err="1"/>
              <a:t>buildPart</a:t>
            </a:r>
            <a:r>
              <a:rPr lang="en-US" dirty="0"/>
              <a:t>() on the Builder</a:t>
            </a:r>
          </a:p>
          <a:p>
            <a:pPr marL="342900" indent="-342900">
              <a:buFont typeface="Arial" charset="0"/>
              <a:buChar char="•"/>
            </a:pPr>
            <a:r>
              <a:rPr lang="en-US" dirty="0"/>
              <a:t>Makes Use of Product much easier for Client</a:t>
            </a:r>
          </a:p>
          <a:p>
            <a:endParaRPr lang="en-US" dirty="0"/>
          </a:p>
        </p:txBody>
      </p:sp>
      <p:pic>
        <p:nvPicPr>
          <p:cNvPr id="4" name="Picture 3">
            <a:extLst>
              <a:ext uri="{FF2B5EF4-FFF2-40B4-BE49-F238E27FC236}">
                <a16:creationId xmlns:a16="http://schemas.microsoft.com/office/drawing/2014/main" id="{FF41FFD5-7082-4D6E-ABA5-E65A9FD022BE}"/>
              </a:ext>
            </a:extLst>
          </p:cNvPr>
          <p:cNvPicPr>
            <a:picLocks noChangeAspect="1"/>
          </p:cNvPicPr>
          <p:nvPr/>
        </p:nvPicPr>
        <p:blipFill>
          <a:blip r:embed="rId2"/>
          <a:stretch>
            <a:fillRect/>
          </a:stretch>
        </p:blipFill>
        <p:spPr>
          <a:xfrm>
            <a:off x="1756941" y="4022835"/>
            <a:ext cx="7531100" cy="2781300"/>
          </a:xfrm>
          <a:prstGeom prst="rect">
            <a:avLst/>
          </a:prstGeom>
        </p:spPr>
      </p:pic>
    </p:spTree>
    <p:extLst>
      <p:ext uri="{BB962C8B-B14F-4D97-AF65-F5344CB8AC3E}">
        <p14:creationId xmlns:p14="http://schemas.microsoft.com/office/powerpoint/2010/main" val="411330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4077-726B-464E-B21B-24F4753EC146}"/>
              </a:ext>
            </a:extLst>
          </p:cNvPr>
          <p:cNvSpPr>
            <a:spLocks noGrp="1"/>
          </p:cNvSpPr>
          <p:nvPr>
            <p:ph type="title"/>
          </p:nvPr>
        </p:nvSpPr>
        <p:spPr/>
        <p:txBody>
          <a:bodyPr/>
          <a:lstStyle/>
          <a:p>
            <a:r>
              <a:rPr lang="en-US" dirty="0"/>
              <a:t>Builder When to use it</a:t>
            </a:r>
          </a:p>
        </p:txBody>
      </p:sp>
      <p:sp>
        <p:nvSpPr>
          <p:cNvPr id="3" name="Content Placeholder 2">
            <a:extLst>
              <a:ext uri="{FF2B5EF4-FFF2-40B4-BE49-F238E27FC236}">
                <a16:creationId xmlns:a16="http://schemas.microsoft.com/office/drawing/2014/main" id="{B9C26AC3-704C-42A0-BE50-3DD045DC81BF}"/>
              </a:ext>
            </a:extLst>
          </p:cNvPr>
          <p:cNvSpPr>
            <a:spLocks noGrp="1"/>
          </p:cNvSpPr>
          <p:nvPr>
            <p:ph idx="1"/>
          </p:nvPr>
        </p:nvSpPr>
        <p:spPr/>
        <p:txBody>
          <a:bodyPr/>
          <a:lstStyle/>
          <a:p>
            <a:pPr marL="342900" indent="-342900">
              <a:buFont typeface="Arial" charset="0"/>
              <a:buChar char="•"/>
            </a:pPr>
            <a:r>
              <a:rPr lang="en-US" dirty="0"/>
              <a:t>Use the Builder pattern when:</a:t>
            </a:r>
          </a:p>
          <a:p>
            <a:pPr marL="342900" indent="-342900">
              <a:buFont typeface="Arial" charset="0"/>
              <a:buChar char="•"/>
            </a:pPr>
            <a:r>
              <a:rPr lang="en-US" dirty="0"/>
              <a:t>There are too many parameters to configure the Object</a:t>
            </a:r>
          </a:p>
          <a:p>
            <a:pPr marL="342900" indent="-342900">
              <a:buFont typeface="Arial" charset="0"/>
              <a:buChar char="•"/>
            </a:pPr>
            <a:r>
              <a:rPr lang="en-US" dirty="0"/>
              <a:t>Telescoping of Constructors is too complex</a:t>
            </a:r>
          </a:p>
          <a:p>
            <a:endParaRPr lang="en-US" dirty="0"/>
          </a:p>
        </p:txBody>
      </p:sp>
    </p:spTree>
    <p:extLst>
      <p:ext uri="{BB962C8B-B14F-4D97-AF65-F5344CB8AC3E}">
        <p14:creationId xmlns:p14="http://schemas.microsoft.com/office/powerpoint/2010/main" val="2723738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F78-982F-4AC4-A5FB-11CC39A4F11D}"/>
              </a:ext>
            </a:extLst>
          </p:cNvPr>
          <p:cNvSpPr>
            <a:spLocks noGrp="1"/>
          </p:cNvSpPr>
          <p:nvPr>
            <p:ph type="title"/>
          </p:nvPr>
        </p:nvSpPr>
        <p:spPr/>
        <p:txBody>
          <a:bodyPr/>
          <a:lstStyle/>
          <a:p>
            <a:r>
              <a:rPr lang="en-US" dirty="0"/>
              <a:t>Builder Pattern </a:t>
            </a:r>
          </a:p>
        </p:txBody>
      </p:sp>
      <p:sp>
        <p:nvSpPr>
          <p:cNvPr id="3" name="Content Placeholder 2">
            <a:extLst>
              <a:ext uri="{FF2B5EF4-FFF2-40B4-BE49-F238E27FC236}">
                <a16:creationId xmlns:a16="http://schemas.microsoft.com/office/drawing/2014/main" id="{F106931E-0110-47A7-AEA9-773D37EFEAC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165B24-626E-4523-A3E7-127CBC5CBE65}"/>
              </a:ext>
            </a:extLst>
          </p:cNvPr>
          <p:cNvPicPr>
            <a:picLocks noChangeAspect="1"/>
          </p:cNvPicPr>
          <p:nvPr/>
        </p:nvPicPr>
        <p:blipFill>
          <a:blip r:embed="rId2"/>
          <a:stretch>
            <a:fillRect/>
          </a:stretch>
        </p:blipFill>
        <p:spPr>
          <a:xfrm>
            <a:off x="1985741" y="1819123"/>
            <a:ext cx="8483897" cy="4997193"/>
          </a:xfrm>
          <a:prstGeom prst="rect">
            <a:avLst/>
          </a:prstGeom>
        </p:spPr>
      </p:pic>
    </p:spTree>
    <p:extLst>
      <p:ext uri="{BB962C8B-B14F-4D97-AF65-F5344CB8AC3E}">
        <p14:creationId xmlns:p14="http://schemas.microsoft.com/office/powerpoint/2010/main" val="152042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12BC-6BF1-4F39-B8AD-01740C13A98A}"/>
              </a:ext>
            </a:extLst>
          </p:cNvPr>
          <p:cNvSpPr>
            <a:spLocks noGrp="1"/>
          </p:cNvSpPr>
          <p:nvPr>
            <p:ph type="title"/>
          </p:nvPr>
        </p:nvSpPr>
        <p:spPr/>
        <p:txBody>
          <a:bodyPr/>
          <a:lstStyle/>
          <a:p>
            <a:r>
              <a:rPr lang="en-US" dirty="0"/>
              <a:t>Prototype </a:t>
            </a:r>
          </a:p>
        </p:txBody>
      </p:sp>
      <p:sp>
        <p:nvSpPr>
          <p:cNvPr id="3" name="Content Placeholder 2">
            <a:extLst>
              <a:ext uri="{FF2B5EF4-FFF2-40B4-BE49-F238E27FC236}">
                <a16:creationId xmlns:a16="http://schemas.microsoft.com/office/drawing/2014/main" id="{AFA3CA48-B8C8-402D-9674-90774C2DD860}"/>
              </a:ext>
            </a:extLst>
          </p:cNvPr>
          <p:cNvSpPr>
            <a:spLocks noGrp="1"/>
          </p:cNvSpPr>
          <p:nvPr>
            <p:ph idx="1"/>
          </p:nvPr>
        </p:nvSpPr>
        <p:spPr/>
        <p:txBody>
          <a:bodyPr/>
          <a:lstStyle/>
          <a:p>
            <a:pPr marL="342900" indent="-342900">
              <a:buFont typeface="Arial" charset="0"/>
              <a:buChar char="•"/>
            </a:pPr>
            <a:r>
              <a:rPr lang="en-US" dirty="0"/>
              <a:t>The Prototype Pattern allows you to: </a:t>
            </a:r>
          </a:p>
          <a:p>
            <a:pPr marL="342900" indent="-342900">
              <a:buFont typeface="Arial" charset="0"/>
              <a:buChar char="•"/>
            </a:pPr>
            <a:r>
              <a:rPr lang="en-US" dirty="0"/>
              <a:t>Specify the kinds of objects to create using a prototypical instance</a:t>
            </a:r>
          </a:p>
          <a:p>
            <a:pPr marL="342900" indent="-342900">
              <a:buFont typeface="Arial" charset="0"/>
              <a:buChar char="•"/>
            </a:pPr>
            <a:r>
              <a:rPr lang="en-US" dirty="0"/>
              <a:t>Create new objects by copying this prototype </a:t>
            </a:r>
          </a:p>
          <a:p>
            <a:pPr marL="342900" indent="-342900">
              <a:buFont typeface="Arial" charset="0"/>
              <a:buChar char="•"/>
            </a:pPr>
            <a:r>
              <a:rPr lang="en-US" dirty="0"/>
              <a:t>Copy an existing object rather than creating a new instance from scratch</a:t>
            </a:r>
          </a:p>
          <a:p>
            <a:pPr marL="342900" indent="-342900">
              <a:buFont typeface="Arial" charset="0"/>
              <a:buChar char="•"/>
            </a:pPr>
            <a:r>
              <a:rPr lang="en-US" dirty="0"/>
              <a:t>The newly copied object may change same properties only if required</a:t>
            </a:r>
          </a:p>
          <a:p>
            <a:pPr marL="342900" indent="-342900">
              <a:buFont typeface="Arial" charset="0"/>
              <a:buChar char="•"/>
            </a:pPr>
            <a:r>
              <a:rPr lang="en-US" dirty="0"/>
              <a:t>This approach saves costly resources and time, especially when the object creation is a heavy process</a:t>
            </a:r>
          </a:p>
          <a:p>
            <a:endParaRPr lang="en-US" dirty="0"/>
          </a:p>
        </p:txBody>
      </p:sp>
    </p:spTree>
    <p:extLst>
      <p:ext uri="{BB962C8B-B14F-4D97-AF65-F5344CB8AC3E}">
        <p14:creationId xmlns:p14="http://schemas.microsoft.com/office/powerpoint/2010/main" val="3256376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9BF1-2D92-4AB8-AEEF-80078070DFA8}"/>
              </a:ext>
            </a:extLst>
          </p:cNvPr>
          <p:cNvSpPr>
            <a:spLocks noGrp="1"/>
          </p:cNvSpPr>
          <p:nvPr>
            <p:ph type="title"/>
          </p:nvPr>
        </p:nvSpPr>
        <p:spPr/>
        <p:txBody>
          <a:bodyPr/>
          <a:lstStyle/>
          <a:p>
            <a:r>
              <a:rPr lang="en-US" dirty="0"/>
              <a:t>Prototype</a:t>
            </a:r>
          </a:p>
        </p:txBody>
      </p:sp>
      <p:sp>
        <p:nvSpPr>
          <p:cNvPr id="3" name="Content Placeholder 2">
            <a:extLst>
              <a:ext uri="{FF2B5EF4-FFF2-40B4-BE49-F238E27FC236}">
                <a16:creationId xmlns:a16="http://schemas.microsoft.com/office/drawing/2014/main" id="{F47C4C92-906F-4B82-BF40-396854598865}"/>
              </a:ext>
            </a:extLst>
          </p:cNvPr>
          <p:cNvSpPr>
            <a:spLocks noGrp="1"/>
          </p:cNvSpPr>
          <p:nvPr>
            <p:ph idx="1"/>
          </p:nvPr>
        </p:nvSpPr>
        <p:spPr/>
        <p:txBody>
          <a:bodyPr/>
          <a:lstStyle/>
          <a:p>
            <a:pPr marL="342900" indent="-342900">
              <a:buFont typeface="Arial" charset="0"/>
              <a:buChar char="•"/>
            </a:pPr>
            <a:r>
              <a:rPr lang="en-US" dirty="0"/>
              <a:t>Client creates a new Prototype from an existing Object</a:t>
            </a:r>
          </a:p>
          <a:p>
            <a:pPr marL="342900" indent="-342900">
              <a:buFont typeface="Arial" charset="0"/>
              <a:buChar char="•"/>
            </a:pPr>
            <a:r>
              <a:rPr lang="en-US" dirty="0"/>
              <a:t>Uses clone() method which returns an Object</a:t>
            </a:r>
          </a:p>
          <a:p>
            <a:pPr marL="342900" indent="-342900">
              <a:buFont typeface="Arial" charset="0"/>
              <a:buChar char="•"/>
            </a:pPr>
            <a:r>
              <a:rPr lang="en-US" dirty="0"/>
              <a:t>Must cast the return to be the object wanted</a:t>
            </a:r>
          </a:p>
          <a:p>
            <a:endParaRPr lang="en-US" dirty="0"/>
          </a:p>
        </p:txBody>
      </p:sp>
      <p:pic>
        <p:nvPicPr>
          <p:cNvPr id="4" name="Picture 3">
            <a:extLst>
              <a:ext uri="{FF2B5EF4-FFF2-40B4-BE49-F238E27FC236}">
                <a16:creationId xmlns:a16="http://schemas.microsoft.com/office/drawing/2014/main" id="{7E5865B0-75F9-4CA9-867D-32090257E082}"/>
              </a:ext>
            </a:extLst>
          </p:cNvPr>
          <p:cNvPicPr>
            <a:picLocks noChangeAspect="1"/>
          </p:cNvPicPr>
          <p:nvPr/>
        </p:nvPicPr>
        <p:blipFill>
          <a:blip r:embed="rId2"/>
          <a:stretch>
            <a:fillRect/>
          </a:stretch>
        </p:blipFill>
        <p:spPr>
          <a:xfrm>
            <a:off x="3339369" y="3652240"/>
            <a:ext cx="6731000" cy="2755900"/>
          </a:xfrm>
          <a:prstGeom prst="rect">
            <a:avLst/>
          </a:prstGeom>
        </p:spPr>
      </p:pic>
    </p:spTree>
    <p:extLst>
      <p:ext uri="{BB962C8B-B14F-4D97-AF65-F5344CB8AC3E}">
        <p14:creationId xmlns:p14="http://schemas.microsoft.com/office/powerpoint/2010/main" val="214430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BCD4-E0EA-40EB-A4D6-CC82DDA7E4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48B8E9-A61B-473D-8016-DAE555F137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5675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0F39-9C1A-444A-98F5-37AA851EDF2B}"/>
              </a:ext>
            </a:extLst>
          </p:cNvPr>
          <p:cNvSpPr>
            <a:spLocks noGrp="1"/>
          </p:cNvSpPr>
          <p:nvPr>
            <p:ph type="title"/>
          </p:nvPr>
        </p:nvSpPr>
        <p:spPr/>
        <p:txBody>
          <a:bodyPr/>
          <a:lstStyle/>
          <a:p>
            <a:r>
              <a:rPr lang="en-US" dirty="0"/>
              <a:t>Façade Overview</a:t>
            </a:r>
          </a:p>
        </p:txBody>
      </p:sp>
      <p:sp>
        <p:nvSpPr>
          <p:cNvPr id="3" name="Content Placeholder 2">
            <a:extLst>
              <a:ext uri="{FF2B5EF4-FFF2-40B4-BE49-F238E27FC236}">
                <a16:creationId xmlns:a16="http://schemas.microsoft.com/office/drawing/2014/main" id="{7B866189-4EDC-42F9-A773-0BE74FF3D5A6}"/>
              </a:ext>
            </a:extLst>
          </p:cNvPr>
          <p:cNvSpPr>
            <a:spLocks noGrp="1"/>
          </p:cNvSpPr>
          <p:nvPr>
            <p:ph idx="1"/>
          </p:nvPr>
        </p:nvSpPr>
        <p:spPr/>
        <p:txBody>
          <a:bodyPr>
            <a:normAutofit fontScale="85000" lnSpcReduction="10000"/>
          </a:bodyPr>
          <a:lstStyle/>
          <a:p>
            <a:pPr marL="342900" indent="-342900">
              <a:buFont typeface="Arial" charset="0"/>
              <a:buChar char="•"/>
            </a:pPr>
            <a:r>
              <a:rPr lang="en-US" dirty="0"/>
              <a:t>Façade Pattern allows you to:</a:t>
            </a:r>
          </a:p>
          <a:p>
            <a:pPr marL="631825" lvl="1" indent="-342900">
              <a:buFont typeface="Arial" charset="0"/>
              <a:buChar char="•"/>
            </a:pPr>
            <a:r>
              <a:rPr lang="en-US" dirty="0"/>
              <a:t>Make a complex interface easier to use</a:t>
            </a:r>
          </a:p>
          <a:p>
            <a:pPr marL="631825" lvl="1" indent="-342900">
              <a:buFont typeface="Arial" charset="0"/>
              <a:buChar char="•"/>
            </a:pPr>
            <a:r>
              <a:rPr lang="en-US" dirty="0"/>
              <a:t>Provide a unified interface to a set of interfaces in a subsystem</a:t>
            </a:r>
          </a:p>
          <a:p>
            <a:pPr marL="631825" lvl="1" indent="-342900">
              <a:buFont typeface="Arial" charset="0"/>
              <a:buChar char="•"/>
            </a:pPr>
            <a:r>
              <a:rPr lang="en-US" dirty="0"/>
              <a:t>Define a higher-level interface that makes the subsystems easier to use</a:t>
            </a:r>
          </a:p>
          <a:p>
            <a:pPr marL="631825" lvl="1" indent="-342900">
              <a:buFont typeface="Arial" charset="0"/>
              <a:buChar char="•"/>
            </a:pPr>
            <a:r>
              <a:rPr lang="en-US" dirty="0"/>
              <a:t>Unify complex low-level interfaces of a subsystem in-order to provide a simple way to access that interface</a:t>
            </a:r>
          </a:p>
          <a:p>
            <a:pPr marL="342900" indent="-342900">
              <a:buFont typeface="Arial" charset="0"/>
              <a:buChar char="•"/>
            </a:pPr>
            <a:r>
              <a:rPr lang="en-US" dirty="0"/>
              <a:t>It does not encapsulate the subsystem classes or interfaces</a:t>
            </a:r>
          </a:p>
          <a:p>
            <a:pPr marL="631825" lvl="1" indent="-342900">
              <a:buFont typeface="Arial" charset="0"/>
              <a:buChar char="•"/>
            </a:pPr>
            <a:r>
              <a:rPr lang="en-US" dirty="0"/>
              <a:t>It just provides a simplified interface to their functionality</a:t>
            </a:r>
          </a:p>
          <a:p>
            <a:pPr marL="631825" lvl="1" indent="-342900">
              <a:buFont typeface="Arial" charset="0"/>
              <a:buChar char="•"/>
            </a:pPr>
            <a:r>
              <a:rPr lang="en-US" dirty="0"/>
              <a:t>A client can access these classes directly</a:t>
            </a:r>
          </a:p>
          <a:p>
            <a:pPr marL="631825" lvl="1" indent="-342900">
              <a:buFont typeface="Arial" charset="0"/>
              <a:buChar char="•"/>
            </a:pPr>
            <a:r>
              <a:rPr lang="en-US" dirty="0"/>
              <a:t> It still exposes the full functionality of the system for the clients who may need it</a:t>
            </a:r>
          </a:p>
          <a:p>
            <a:pPr marL="342900" indent="-342900">
              <a:buFont typeface="Arial" charset="0"/>
              <a:buChar char="•"/>
            </a:pPr>
            <a:r>
              <a:rPr lang="en-US" dirty="0"/>
              <a:t>Decouple the client from a subsystem.</a:t>
            </a:r>
          </a:p>
          <a:p>
            <a:endParaRPr lang="en-US" dirty="0"/>
          </a:p>
        </p:txBody>
      </p:sp>
    </p:spTree>
    <p:extLst>
      <p:ext uri="{BB962C8B-B14F-4D97-AF65-F5344CB8AC3E}">
        <p14:creationId xmlns:p14="http://schemas.microsoft.com/office/powerpoint/2010/main" val="75903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452B-EB93-4FD5-AF3A-306D0EA414A6}"/>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0F54BC39-99D8-4164-B1B2-E6DC193DE9D3}"/>
              </a:ext>
            </a:extLst>
          </p:cNvPr>
          <p:cNvSpPr>
            <a:spLocks noGrp="1"/>
          </p:cNvSpPr>
          <p:nvPr>
            <p:ph idx="1"/>
          </p:nvPr>
        </p:nvSpPr>
        <p:spPr/>
        <p:txBody>
          <a:bodyPr/>
          <a:lstStyle/>
          <a:p>
            <a:pPr marL="342900" indent="-342900">
              <a:buFont typeface="Arial" charset="0"/>
              <a:buChar char="•"/>
            </a:pPr>
            <a:r>
              <a:rPr lang="en-US" dirty="0"/>
              <a:t>The Façade provides a simpler interface to multiple sub systems</a:t>
            </a:r>
          </a:p>
          <a:p>
            <a:pPr marL="342900" indent="-342900">
              <a:buFont typeface="Arial" charset="0"/>
              <a:buChar char="•"/>
            </a:pPr>
            <a:r>
              <a:rPr lang="en-US" dirty="0"/>
              <a:t>May be more than one Façade </a:t>
            </a:r>
            <a:r>
              <a:rPr lang="mr-IN" dirty="0"/>
              <a:t>–</a:t>
            </a:r>
            <a:r>
              <a:rPr lang="en-US" dirty="0"/>
              <a:t> depending on user, etc.</a:t>
            </a:r>
          </a:p>
          <a:p>
            <a:endParaRPr lang="en-US" dirty="0"/>
          </a:p>
        </p:txBody>
      </p:sp>
      <p:pic>
        <p:nvPicPr>
          <p:cNvPr id="4" name="Picture 3">
            <a:extLst>
              <a:ext uri="{FF2B5EF4-FFF2-40B4-BE49-F238E27FC236}">
                <a16:creationId xmlns:a16="http://schemas.microsoft.com/office/drawing/2014/main" id="{C4673693-B59B-47D0-A14E-31884CC00E17}"/>
              </a:ext>
            </a:extLst>
          </p:cNvPr>
          <p:cNvPicPr>
            <a:picLocks noChangeAspect="1"/>
          </p:cNvPicPr>
          <p:nvPr/>
        </p:nvPicPr>
        <p:blipFill>
          <a:blip r:embed="rId2"/>
          <a:stretch>
            <a:fillRect/>
          </a:stretch>
        </p:blipFill>
        <p:spPr>
          <a:xfrm>
            <a:off x="2165131" y="2984938"/>
            <a:ext cx="4912453" cy="3684340"/>
          </a:xfrm>
          <a:prstGeom prst="rect">
            <a:avLst/>
          </a:prstGeom>
        </p:spPr>
      </p:pic>
    </p:spTree>
    <p:extLst>
      <p:ext uri="{BB962C8B-B14F-4D97-AF65-F5344CB8AC3E}">
        <p14:creationId xmlns:p14="http://schemas.microsoft.com/office/powerpoint/2010/main" val="101237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9C33-6FE2-4570-AF49-DC394F290D9E}"/>
              </a:ext>
            </a:extLst>
          </p:cNvPr>
          <p:cNvSpPr>
            <a:spLocks noGrp="1"/>
          </p:cNvSpPr>
          <p:nvPr>
            <p:ph type="title"/>
          </p:nvPr>
        </p:nvSpPr>
        <p:spPr/>
        <p:txBody>
          <a:bodyPr/>
          <a:lstStyle/>
          <a:p>
            <a:r>
              <a:rPr lang="en-US" dirty="0"/>
              <a:t>Categories of Patterns</a:t>
            </a:r>
          </a:p>
        </p:txBody>
      </p:sp>
      <p:sp>
        <p:nvSpPr>
          <p:cNvPr id="3" name="Content Placeholder 2">
            <a:extLst>
              <a:ext uri="{FF2B5EF4-FFF2-40B4-BE49-F238E27FC236}">
                <a16:creationId xmlns:a16="http://schemas.microsoft.com/office/drawing/2014/main" id="{A26AB688-1EF8-4EDB-A36A-7F0BB3D62BE4}"/>
              </a:ext>
            </a:extLst>
          </p:cNvPr>
          <p:cNvSpPr>
            <a:spLocks noGrp="1"/>
          </p:cNvSpPr>
          <p:nvPr>
            <p:ph idx="1"/>
          </p:nvPr>
        </p:nvSpPr>
        <p:spPr/>
        <p:txBody>
          <a:bodyPr/>
          <a:lstStyle/>
          <a:p>
            <a:pPr marL="342900" indent="-342900">
              <a:buFont typeface="Arial" charset="0"/>
              <a:buChar char="•"/>
            </a:pPr>
            <a:r>
              <a:rPr lang="en-US" dirty="0"/>
              <a:t>Creational Patterns</a:t>
            </a:r>
          </a:p>
          <a:p>
            <a:pPr marL="631825" lvl="1" indent="-342900">
              <a:buFont typeface="Arial" charset="0"/>
              <a:buChar char="•"/>
            </a:pPr>
            <a:r>
              <a:rPr lang="en-US" dirty="0"/>
              <a:t>Deals with how to design the instantiation process of objects</a:t>
            </a:r>
          </a:p>
          <a:p>
            <a:pPr marL="342900" indent="-342900">
              <a:buFont typeface="Arial" charset="0"/>
              <a:buChar char="•"/>
            </a:pPr>
            <a:r>
              <a:rPr lang="en-US" dirty="0"/>
              <a:t>Structural Patterns</a:t>
            </a:r>
          </a:p>
          <a:p>
            <a:pPr marL="631825" lvl="1" indent="-342900">
              <a:buFont typeface="Arial" charset="0"/>
              <a:buChar char="•"/>
            </a:pPr>
            <a:r>
              <a:rPr lang="en-US" dirty="0"/>
              <a:t>Deals with how classes and objects are composed to form larger structures</a:t>
            </a:r>
          </a:p>
          <a:p>
            <a:pPr marL="342900" indent="-342900">
              <a:buFont typeface="Arial" charset="0"/>
              <a:buChar char="•"/>
            </a:pPr>
            <a:r>
              <a:rPr lang="en-US" dirty="0"/>
              <a:t>Behavioral Patterns</a:t>
            </a:r>
          </a:p>
          <a:p>
            <a:pPr marL="631825" lvl="1" indent="-342900">
              <a:buFont typeface="Arial" charset="0"/>
              <a:buChar char="•"/>
            </a:pPr>
            <a:r>
              <a:rPr lang="en-US" dirty="0"/>
              <a:t>Deals with algorithms and the assignment of responsibilities between objects</a:t>
            </a:r>
          </a:p>
          <a:p>
            <a:endParaRPr lang="en-US" dirty="0"/>
          </a:p>
        </p:txBody>
      </p:sp>
    </p:spTree>
    <p:extLst>
      <p:ext uri="{BB962C8B-B14F-4D97-AF65-F5344CB8AC3E}">
        <p14:creationId xmlns:p14="http://schemas.microsoft.com/office/powerpoint/2010/main" val="750925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B8BC-4FB4-41CE-9304-EA8E9D03DBC8}"/>
              </a:ext>
            </a:extLst>
          </p:cNvPr>
          <p:cNvSpPr>
            <a:spLocks noGrp="1"/>
          </p:cNvSpPr>
          <p:nvPr>
            <p:ph type="title"/>
          </p:nvPr>
        </p:nvSpPr>
        <p:spPr/>
        <p:txBody>
          <a:bodyPr/>
          <a:lstStyle/>
          <a:p>
            <a:r>
              <a:rPr lang="en-US" dirty="0"/>
              <a:t>Decorator Overview</a:t>
            </a:r>
          </a:p>
        </p:txBody>
      </p:sp>
      <p:sp>
        <p:nvSpPr>
          <p:cNvPr id="3" name="Content Placeholder 2">
            <a:extLst>
              <a:ext uri="{FF2B5EF4-FFF2-40B4-BE49-F238E27FC236}">
                <a16:creationId xmlns:a16="http://schemas.microsoft.com/office/drawing/2014/main" id="{63FAD300-DEF4-45A9-B0F3-7FDADED835D3}"/>
              </a:ext>
            </a:extLst>
          </p:cNvPr>
          <p:cNvSpPr>
            <a:spLocks noGrp="1"/>
          </p:cNvSpPr>
          <p:nvPr>
            <p:ph idx="1"/>
          </p:nvPr>
        </p:nvSpPr>
        <p:spPr/>
        <p:txBody>
          <a:bodyPr/>
          <a:lstStyle/>
          <a:p>
            <a:pPr marL="342900" indent="-342900">
              <a:buFont typeface="Arial" charset="0"/>
              <a:buChar char="•"/>
            </a:pPr>
            <a:r>
              <a:rPr lang="en-US" dirty="0"/>
              <a:t>The Decorator Pattern allows you to:</a:t>
            </a:r>
          </a:p>
          <a:p>
            <a:pPr marL="342900" indent="-342900">
              <a:buFont typeface="Arial" charset="0"/>
              <a:buChar char="•"/>
            </a:pPr>
            <a:r>
              <a:rPr lang="en-US" dirty="0"/>
              <a:t>Attach additional responsibilities to an object dynamically</a:t>
            </a:r>
          </a:p>
          <a:p>
            <a:pPr marL="342900" indent="-342900">
              <a:buFont typeface="Arial" charset="0"/>
              <a:buChar char="•"/>
            </a:pPr>
            <a:r>
              <a:rPr lang="en-US" dirty="0"/>
              <a:t>Decorators provide a flexible alternative to sub-classing for extending functionality</a:t>
            </a:r>
          </a:p>
          <a:p>
            <a:pPr marL="342900" indent="-342900">
              <a:buFont typeface="Arial" charset="0"/>
              <a:buChar char="•"/>
            </a:pPr>
            <a:r>
              <a:rPr lang="en-US" dirty="0"/>
              <a:t>Extend the functionality of an object dynamically without having to change the original class source or using inheritance</a:t>
            </a:r>
          </a:p>
          <a:p>
            <a:pPr marL="342900" indent="-342900">
              <a:buFont typeface="Arial" charset="0"/>
              <a:buChar char="•"/>
            </a:pPr>
            <a:r>
              <a:rPr lang="en-US" dirty="0"/>
              <a:t>Create an object wrapper around the actual object</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4160539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D341E-26E9-4E8A-8E3F-0A7874B17371}"/>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07D84B69-ED1A-4133-AA42-BDC355659EFC}"/>
              </a:ext>
            </a:extLst>
          </p:cNvPr>
          <p:cNvSpPr>
            <a:spLocks noGrp="1"/>
          </p:cNvSpPr>
          <p:nvPr>
            <p:ph idx="1"/>
          </p:nvPr>
        </p:nvSpPr>
        <p:spPr/>
        <p:txBody>
          <a:bodyPr/>
          <a:lstStyle/>
          <a:p>
            <a:pPr marL="342900" indent="-342900">
              <a:buFont typeface="Arial" charset="0"/>
              <a:buChar char="•"/>
            </a:pPr>
            <a:r>
              <a:rPr lang="en-US" dirty="0"/>
              <a:t>Interface of Component and Decorator are IDENTICAL</a:t>
            </a:r>
          </a:p>
          <a:p>
            <a:pPr marL="342900" indent="-342900">
              <a:buFont typeface="Arial" charset="0"/>
              <a:buChar char="•"/>
            </a:pPr>
            <a:r>
              <a:rPr lang="en-US" dirty="0"/>
              <a:t>Constructor of Decorator MUST have instance of Component</a:t>
            </a:r>
          </a:p>
          <a:p>
            <a:endParaRPr lang="en-US" dirty="0"/>
          </a:p>
        </p:txBody>
      </p:sp>
      <p:pic>
        <p:nvPicPr>
          <p:cNvPr id="4" name="Picture 3">
            <a:extLst>
              <a:ext uri="{FF2B5EF4-FFF2-40B4-BE49-F238E27FC236}">
                <a16:creationId xmlns:a16="http://schemas.microsoft.com/office/drawing/2014/main" id="{2E2B9113-F0FA-41A7-A089-8DD89A6A25E2}"/>
              </a:ext>
            </a:extLst>
          </p:cNvPr>
          <p:cNvPicPr>
            <a:picLocks noChangeAspect="1"/>
          </p:cNvPicPr>
          <p:nvPr/>
        </p:nvPicPr>
        <p:blipFill>
          <a:blip r:embed="rId2"/>
          <a:stretch>
            <a:fillRect/>
          </a:stretch>
        </p:blipFill>
        <p:spPr>
          <a:xfrm>
            <a:off x="2779766" y="2908300"/>
            <a:ext cx="6946900" cy="3949700"/>
          </a:xfrm>
          <a:prstGeom prst="rect">
            <a:avLst/>
          </a:prstGeom>
        </p:spPr>
      </p:pic>
    </p:spTree>
    <p:extLst>
      <p:ext uri="{BB962C8B-B14F-4D97-AF65-F5344CB8AC3E}">
        <p14:creationId xmlns:p14="http://schemas.microsoft.com/office/powerpoint/2010/main" val="2467845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97E4-D7E1-4402-9A46-7AB78AF4FAA3}"/>
              </a:ext>
            </a:extLst>
          </p:cNvPr>
          <p:cNvSpPr>
            <a:spLocks noGrp="1"/>
          </p:cNvSpPr>
          <p:nvPr>
            <p:ph type="title"/>
          </p:nvPr>
        </p:nvSpPr>
        <p:spPr/>
        <p:txBody>
          <a:bodyPr/>
          <a:lstStyle/>
          <a:p>
            <a:r>
              <a:rPr lang="en-US" dirty="0"/>
              <a:t>Decorator</a:t>
            </a:r>
          </a:p>
        </p:txBody>
      </p:sp>
      <p:pic>
        <p:nvPicPr>
          <p:cNvPr id="5" name="Content Placeholder 4">
            <a:extLst>
              <a:ext uri="{FF2B5EF4-FFF2-40B4-BE49-F238E27FC236}">
                <a16:creationId xmlns:a16="http://schemas.microsoft.com/office/drawing/2014/main" id="{090B7C54-F5D6-4E6C-9791-6A7B2946DB77}"/>
              </a:ext>
            </a:extLst>
          </p:cNvPr>
          <p:cNvPicPr>
            <a:picLocks noGrp="1" noChangeAspect="1"/>
          </p:cNvPicPr>
          <p:nvPr>
            <p:ph idx="1"/>
          </p:nvPr>
        </p:nvPicPr>
        <p:blipFill>
          <a:blip r:embed="rId2"/>
          <a:stretch>
            <a:fillRect/>
          </a:stretch>
        </p:blipFill>
        <p:spPr>
          <a:xfrm>
            <a:off x="2939776" y="2016125"/>
            <a:ext cx="6626773" cy="3449638"/>
          </a:xfrm>
        </p:spPr>
      </p:pic>
    </p:spTree>
    <p:extLst>
      <p:ext uri="{BB962C8B-B14F-4D97-AF65-F5344CB8AC3E}">
        <p14:creationId xmlns:p14="http://schemas.microsoft.com/office/powerpoint/2010/main" val="3228046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3B09-DE2F-4FF9-A190-CE5B7F50180E}"/>
              </a:ext>
            </a:extLst>
          </p:cNvPr>
          <p:cNvSpPr>
            <a:spLocks noGrp="1"/>
          </p:cNvSpPr>
          <p:nvPr>
            <p:ph type="title"/>
          </p:nvPr>
        </p:nvSpPr>
        <p:spPr/>
        <p:txBody>
          <a:bodyPr/>
          <a:lstStyle/>
          <a:p>
            <a:r>
              <a:rPr lang="en-US" dirty="0"/>
              <a:t>When to use</a:t>
            </a:r>
          </a:p>
        </p:txBody>
      </p:sp>
      <p:sp>
        <p:nvSpPr>
          <p:cNvPr id="3" name="Content Placeholder 2">
            <a:extLst>
              <a:ext uri="{FF2B5EF4-FFF2-40B4-BE49-F238E27FC236}">
                <a16:creationId xmlns:a16="http://schemas.microsoft.com/office/drawing/2014/main" id="{1D4EBF78-BF6B-43FC-AEC2-8A9EB3F3D362}"/>
              </a:ext>
            </a:extLst>
          </p:cNvPr>
          <p:cNvSpPr>
            <a:spLocks noGrp="1"/>
          </p:cNvSpPr>
          <p:nvPr>
            <p:ph idx="1"/>
          </p:nvPr>
        </p:nvSpPr>
        <p:spPr/>
        <p:txBody>
          <a:bodyPr/>
          <a:lstStyle/>
          <a:p>
            <a:pPr marL="342900" indent="-342900">
              <a:buFont typeface="Arial" charset="0"/>
              <a:buChar char="•"/>
            </a:pPr>
            <a:r>
              <a:rPr lang="en-US" dirty="0"/>
              <a:t>When you want to change the responsibilities of an object without modifying the object</a:t>
            </a:r>
          </a:p>
          <a:p>
            <a:pPr marL="342900" indent="-342900">
              <a:buFont typeface="Arial" charset="0"/>
              <a:buChar char="•"/>
            </a:pPr>
            <a:r>
              <a:rPr lang="en-US" dirty="0"/>
              <a:t>When you want to remove responsibilities</a:t>
            </a:r>
          </a:p>
          <a:p>
            <a:pPr marL="631825" lvl="1" indent="-342900">
              <a:buFont typeface="Arial" charset="0"/>
              <a:buChar char="•"/>
            </a:pPr>
            <a:r>
              <a:rPr lang="en-US" dirty="0"/>
              <a:t>For Example: to create an Immutable Object</a:t>
            </a:r>
          </a:p>
          <a:p>
            <a:pPr marL="342900" indent="-342900">
              <a:buFont typeface="Arial" charset="0"/>
              <a:buChar char="•"/>
            </a:pPr>
            <a:r>
              <a:rPr lang="en-US" dirty="0"/>
              <a:t>When extending a class is impractical (or illegal)</a:t>
            </a:r>
          </a:p>
          <a:p>
            <a:pPr marL="631825" lvl="1" indent="-342900">
              <a:buFont typeface="Arial" charset="0"/>
              <a:buChar char="•"/>
            </a:pPr>
            <a:r>
              <a:rPr lang="en-US" dirty="0"/>
              <a:t>Java final class (e.g. Math)</a:t>
            </a:r>
          </a:p>
          <a:p>
            <a:endParaRPr lang="en-US" dirty="0"/>
          </a:p>
        </p:txBody>
      </p:sp>
    </p:spTree>
    <p:extLst>
      <p:ext uri="{BB962C8B-B14F-4D97-AF65-F5344CB8AC3E}">
        <p14:creationId xmlns:p14="http://schemas.microsoft.com/office/powerpoint/2010/main" val="4209179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9BC6-CB6D-4D41-AB42-21A5B74A84DF}"/>
              </a:ext>
            </a:extLst>
          </p:cNvPr>
          <p:cNvSpPr>
            <a:spLocks noGrp="1"/>
          </p:cNvSpPr>
          <p:nvPr>
            <p:ph type="title"/>
          </p:nvPr>
        </p:nvSpPr>
        <p:spPr/>
        <p:txBody>
          <a:bodyPr/>
          <a:lstStyle/>
          <a:p>
            <a:r>
              <a:rPr lang="en-US" dirty="0"/>
              <a:t>Proxy</a:t>
            </a:r>
          </a:p>
        </p:txBody>
      </p:sp>
      <p:sp>
        <p:nvSpPr>
          <p:cNvPr id="3" name="Content Placeholder 2">
            <a:extLst>
              <a:ext uri="{FF2B5EF4-FFF2-40B4-BE49-F238E27FC236}">
                <a16:creationId xmlns:a16="http://schemas.microsoft.com/office/drawing/2014/main" id="{8015CD1C-EB61-48A6-9E3F-E4CB0EF8A321}"/>
              </a:ext>
            </a:extLst>
          </p:cNvPr>
          <p:cNvSpPr>
            <a:spLocks noGrp="1"/>
          </p:cNvSpPr>
          <p:nvPr>
            <p:ph idx="1"/>
          </p:nvPr>
        </p:nvSpPr>
        <p:spPr/>
        <p:txBody>
          <a:bodyPr/>
          <a:lstStyle/>
          <a:p>
            <a:pPr marL="342900" indent="-342900">
              <a:buFont typeface="Arial" charset="0"/>
              <a:buChar char="•"/>
            </a:pPr>
            <a:r>
              <a:rPr lang="en-US" dirty="0"/>
              <a:t>The Proxy Pattern allows you to:</a:t>
            </a:r>
          </a:p>
          <a:p>
            <a:pPr marL="631825" lvl="1" indent="-342900">
              <a:buFont typeface="Arial" charset="0"/>
              <a:buChar char="•"/>
            </a:pPr>
            <a:r>
              <a:rPr lang="en-US" dirty="0"/>
              <a:t>Create a representative object that controls access to another object</a:t>
            </a:r>
          </a:p>
          <a:p>
            <a:pPr marL="631825" lvl="1" indent="-342900">
              <a:buFont typeface="Arial" charset="0"/>
              <a:buChar char="•"/>
            </a:pPr>
            <a:r>
              <a:rPr lang="en-US" dirty="0"/>
              <a:t>Defer the full cost of its creation and initialization until we actually need to use it</a:t>
            </a:r>
          </a:p>
          <a:p>
            <a:pPr marL="631825" lvl="1" indent="-342900">
              <a:buFont typeface="Arial" charset="0"/>
              <a:buChar char="•"/>
            </a:pPr>
            <a:r>
              <a:rPr lang="en-US" dirty="0"/>
              <a:t>Act as a local representative for an object that lives in a different JVM. </a:t>
            </a:r>
          </a:p>
          <a:p>
            <a:pPr marL="342900" indent="-342900">
              <a:buFont typeface="Arial" charset="0"/>
              <a:buChar char="•"/>
            </a:pPr>
            <a:r>
              <a:rPr lang="en-US" dirty="0"/>
              <a:t>A client does not directly talk to the original object, it delegates it calls to the proxy object which calls the methods of the original object</a:t>
            </a:r>
          </a:p>
          <a:p>
            <a:pPr marL="342900" indent="-342900">
              <a:buFont typeface="Arial" charset="0"/>
              <a:buChar char="•"/>
            </a:pPr>
            <a:r>
              <a:rPr lang="en-US" dirty="0"/>
              <a:t>Client does not know about the proxy, the proxy acts as an original object for the client</a:t>
            </a:r>
          </a:p>
          <a:p>
            <a:endParaRPr lang="en-US" dirty="0"/>
          </a:p>
        </p:txBody>
      </p:sp>
    </p:spTree>
    <p:extLst>
      <p:ext uri="{BB962C8B-B14F-4D97-AF65-F5344CB8AC3E}">
        <p14:creationId xmlns:p14="http://schemas.microsoft.com/office/powerpoint/2010/main" val="3280442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7036-0157-41BC-B6FE-35E8147F92C6}"/>
              </a:ext>
            </a:extLst>
          </p:cNvPr>
          <p:cNvSpPr>
            <a:spLocks noGrp="1"/>
          </p:cNvSpPr>
          <p:nvPr>
            <p:ph type="title"/>
          </p:nvPr>
        </p:nvSpPr>
        <p:spPr/>
        <p:txBody>
          <a:bodyPr/>
          <a:lstStyle/>
          <a:p>
            <a:r>
              <a:rPr lang="en-US" dirty="0"/>
              <a:t>Proxy</a:t>
            </a:r>
          </a:p>
        </p:txBody>
      </p:sp>
      <p:pic>
        <p:nvPicPr>
          <p:cNvPr id="4" name="Content Placeholder 3">
            <a:extLst>
              <a:ext uri="{FF2B5EF4-FFF2-40B4-BE49-F238E27FC236}">
                <a16:creationId xmlns:a16="http://schemas.microsoft.com/office/drawing/2014/main" id="{5E9F2F4C-D5DB-4F01-AD00-4204F382B0AA}"/>
              </a:ext>
            </a:extLst>
          </p:cNvPr>
          <p:cNvPicPr>
            <a:picLocks noGrp="1" noChangeAspect="1"/>
          </p:cNvPicPr>
          <p:nvPr>
            <p:ph idx="1"/>
          </p:nvPr>
        </p:nvPicPr>
        <p:blipFill>
          <a:blip r:embed="rId2"/>
          <a:stretch>
            <a:fillRect/>
          </a:stretch>
        </p:blipFill>
        <p:spPr>
          <a:xfrm>
            <a:off x="4011497" y="2235916"/>
            <a:ext cx="4483330" cy="3010055"/>
          </a:xfrm>
          <a:prstGeom prst="rect">
            <a:avLst/>
          </a:prstGeom>
        </p:spPr>
      </p:pic>
    </p:spTree>
    <p:extLst>
      <p:ext uri="{BB962C8B-B14F-4D97-AF65-F5344CB8AC3E}">
        <p14:creationId xmlns:p14="http://schemas.microsoft.com/office/powerpoint/2010/main" val="2001269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1313-B7A5-4126-9FD7-2E3BB4BED2FF}"/>
              </a:ext>
            </a:extLst>
          </p:cNvPr>
          <p:cNvSpPr>
            <a:spLocks noGrp="1"/>
          </p:cNvSpPr>
          <p:nvPr>
            <p:ph type="title"/>
          </p:nvPr>
        </p:nvSpPr>
        <p:spPr/>
        <p:txBody>
          <a:bodyPr/>
          <a:lstStyle/>
          <a:p>
            <a:r>
              <a:rPr lang="en-US" dirty="0"/>
              <a:t>Proxy</a:t>
            </a:r>
          </a:p>
        </p:txBody>
      </p:sp>
      <p:pic>
        <p:nvPicPr>
          <p:cNvPr id="5" name="Content Placeholder 4">
            <a:extLst>
              <a:ext uri="{FF2B5EF4-FFF2-40B4-BE49-F238E27FC236}">
                <a16:creationId xmlns:a16="http://schemas.microsoft.com/office/drawing/2014/main" id="{748C9784-ED43-4C6D-8019-319990865882}"/>
              </a:ext>
            </a:extLst>
          </p:cNvPr>
          <p:cNvPicPr>
            <a:picLocks noGrp="1" noChangeAspect="1"/>
          </p:cNvPicPr>
          <p:nvPr>
            <p:ph idx="1"/>
          </p:nvPr>
        </p:nvPicPr>
        <p:blipFill>
          <a:blip r:embed="rId2"/>
          <a:stretch>
            <a:fillRect/>
          </a:stretch>
        </p:blipFill>
        <p:spPr>
          <a:xfrm>
            <a:off x="1237593" y="1545021"/>
            <a:ext cx="9230710" cy="3920742"/>
          </a:xfrm>
        </p:spPr>
      </p:pic>
    </p:spTree>
    <p:extLst>
      <p:ext uri="{BB962C8B-B14F-4D97-AF65-F5344CB8AC3E}">
        <p14:creationId xmlns:p14="http://schemas.microsoft.com/office/powerpoint/2010/main" val="3861988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29B7-87FF-4E8F-8407-212FBDEF3563}"/>
              </a:ext>
            </a:extLst>
          </p:cNvPr>
          <p:cNvSpPr>
            <a:spLocks noGrp="1"/>
          </p:cNvSpPr>
          <p:nvPr>
            <p:ph type="title"/>
          </p:nvPr>
        </p:nvSpPr>
        <p:spPr/>
        <p:txBody>
          <a:bodyPr/>
          <a:lstStyle/>
          <a:p>
            <a:r>
              <a:rPr lang="en-US" dirty="0"/>
              <a:t>Proxy</a:t>
            </a:r>
          </a:p>
        </p:txBody>
      </p:sp>
      <p:sp>
        <p:nvSpPr>
          <p:cNvPr id="3" name="Content Placeholder 2">
            <a:extLst>
              <a:ext uri="{FF2B5EF4-FFF2-40B4-BE49-F238E27FC236}">
                <a16:creationId xmlns:a16="http://schemas.microsoft.com/office/drawing/2014/main" id="{8EE2EB18-1F78-4A08-9367-F63A47307C2A}"/>
              </a:ext>
            </a:extLst>
          </p:cNvPr>
          <p:cNvSpPr>
            <a:spLocks noGrp="1"/>
          </p:cNvSpPr>
          <p:nvPr>
            <p:ph idx="1"/>
          </p:nvPr>
        </p:nvSpPr>
        <p:spPr/>
        <p:txBody>
          <a:bodyPr/>
          <a:lstStyle/>
          <a:p>
            <a:pPr marL="342900" indent="-342900">
              <a:buFont typeface="Arial" charset="0"/>
              <a:buChar char="•"/>
            </a:pPr>
            <a:r>
              <a:rPr lang="en-US" dirty="0"/>
              <a:t>The client get a Proxy (usually from a Factory)</a:t>
            </a:r>
          </a:p>
          <a:p>
            <a:pPr marL="342900" indent="-342900">
              <a:buFont typeface="Arial" charset="0"/>
              <a:buChar char="•"/>
            </a:pPr>
            <a:r>
              <a:rPr lang="en-US" dirty="0"/>
              <a:t>The client calls a method on the Proxy</a:t>
            </a:r>
          </a:p>
          <a:p>
            <a:pPr marL="342900" indent="-342900">
              <a:buFont typeface="Arial" charset="0"/>
              <a:buChar char="•"/>
            </a:pPr>
            <a:r>
              <a:rPr lang="en-US" dirty="0"/>
              <a:t>The Proxy intercepts the call</a:t>
            </a:r>
          </a:p>
          <a:p>
            <a:pPr marL="631825" lvl="1" indent="-342900">
              <a:buFont typeface="Arial" charset="0"/>
              <a:buChar char="•"/>
            </a:pPr>
            <a:r>
              <a:rPr lang="en-US" dirty="0"/>
              <a:t>Like AOP, might do stuff here</a:t>
            </a:r>
          </a:p>
          <a:p>
            <a:pPr marL="631825" lvl="1" indent="-342900">
              <a:buFont typeface="Arial" charset="0"/>
              <a:buChar char="•"/>
            </a:pPr>
            <a:r>
              <a:rPr lang="en-US" dirty="0"/>
              <a:t>The Proxy calls the Original Subject</a:t>
            </a:r>
          </a:p>
          <a:p>
            <a:pPr marL="631825" lvl="1" indent="-342900">
              <a:buFont typeface="Arial" charset="0"/>
              <a:buChar char="•"/>
            </a:pPr>
            <a:r>
              <a:rPr lang="en-US" dirty="0"/>
              <a:t>Like AOP, might do stuff here</a:t>
            </a:r>
          </a:p>
          <a:p>
            <a:pPr marL="342900" indent="-342900">
              <a:buFont typeface="Arial" charset="0"/>
              <a:buChar char="•"/>
            </a:pPr>
            <a:r>
              <a:rPr lang="en-US" dirty="0"/>
              <a:t>The Proxy returns data to the client</a:t>
            </a:r>
          </a:p>
          <a:p>
            <a:endParaRPr lang="en-US" dirty="0"/>
          </a:p>
        </p:txBody>
      </p:sp>
    </p:spTree>
    <p:extLst>
      <p:ext uri="{BB962C8B-B14F-4D97-AF65-F5344CB8AC3E}">
        <p14:creationId xmlns:p14="http://schemas.microsoft.com/office/powerpoint/2010/main" val="611615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E1F7-FBE9-4A4E-9813-E59322328E48}"/>
              </a:ext>
            </a:extLst>
          </p:cNvPr>
          <p:cNvSpPr>
            <a:spLocks noGrp="1"/>
          </p:cNvSpPr>
          <p:nvPr>
            <p:ph type="title"/>
          </p:nvPr>
        </p:nvSpPr>
        <p:spPr/>
        <p:txBody>
          <a:bodyPr/>
          <a:lstStyle/>
          <a:p>
            <a:r>
              <a:rPr lang="en-US" dirty="0"/>
              <a:t>Flyweight</a:t>
            </a:r>
            <a:br>
              <a:rPr lang="en-US" dirty="0"/>
            </a:br>
            <a:endParaRPr lang="en-US" dirty="0"/>
          </a:p>
        </p:txBody>
      </p:sp>
      <p:sp>
        <p:nvSpPr>
          <p:cNvPr id="3" name="Content Placeholder 2">
            <a:extLst>
              <a:ext uri="{FF2B5EF4-FFF2-40B4-BE49-F238E27FC236}">
                <a16:creationId xmlns:a16="http://schemas.microsoft.com/office/drawing/2014/main" id="{934CF339-1B9A-4B2F-AC15-6C1BDA18401B}"/>
              </a:ext>
            </a:extLst>
          </p:cNvPr>
          <p:cNvSpPr>
            <a:spLocks noGrp="1"/>
          </p:cNvSpPr>
          <p:nvPr>
            <p:ph idx="1"/>
          </p:nvPr>
        </p:nvSpPr>
        <p:spPr/>
        <p:txBody>
          <a:bodyPr/>
          <a:lstStyle/>
          <a:p>
            <a:pPr algn="l"/>
            <a:r>
              <a:rPr lang="en-US" sz="1800" b="1" i="0" u="none" strike="noStrike" baseline="0" dirty="0">
                <a:solidFill>
                  <a:srgbClr val="444444"/>
                </a:solidFill>
                <a:latin typeface="PTSans-Bold"/>
              </a:rPr>
              <a:t>Flyweight </a:t>
            </a:r>
            <a:r>
              <a:rPr lang="en-US" sz="1800" b="0" i="0" u="none" strike="noStrike" baseline="0" dirty="0">
                <a:solidFill>
                  <a:srgbClr val="444444"/>
                </a:solidFill>
                <a:latin typeface="PTSans-Regular"/>
              </a:rPr>
              <a:t>is a structural design pattern that lets you fit more objects into the available amount of RAM by sharing common parts of state between multiple objects instead of keeping all of the data in each object</a:t>
            </a:r>
          </a:p>
          <a:p>
            <a:pPr algn="l"/>
            <a:r>
              <a:rPr lang="en-US" sz="1800" dirty="0">
                <a:solidFill>
                  <a:srgbClr val="444444"/>
                </a:solidFill>
                <a:latin typeface="PTSans-Regular"/>
              </a:rPr>
              <a:t>Also know as Cache</a:t>
            </a:r>
          </a:p>
          <a:p>
            <a:pPr algn="l"/>
            <a:r>
              <a:rPr lang="en-US" sz="1800" b="1" i="0" u="none" strike="noStrike" baseline="0" dirty="0">
                <a:solidFill>
                  <a:srgbClr val="444444"/>
                </a:solidFill>
                <a:latin typeface="PTSans-Bold"/>
              </a:rPr>
              <a:t>Use the Flyweight pattern only when your program must support a huge number of objects which barely fit into available RAM.</a:t>
            </a:r>
          </a:p>
          <a:p>
            <a:pPr algn="l"/>
            <a:endParaRPr lang="en-US" dirty="0"/>
          </a:p>
        </p:txBody>
      </p:sp>
    </p:spTree>
    <p:extLst>
      <p:ext uri="{BB962C8B-B14F-4D97-AF65-F5344CB8AC3E}">
        <p14:creationId xmlns:p14="http://schemas.microsoft.com/office/powerpoint/2010/main" val="2304003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9202-C2E9-4CE8-ACFA-BFCB9C6AEF97}"/>
              </a:ext>
            </a:extLst>
          </p:cNvPr>
          <p:cNvSpPr>
            <a:spLocks noGrp="1"/>
          </p:cNvSpPr>
          <p:nvPr>
            <p:ph type="title"/>
          </p:nvPr>
        </p:nvSpPr>
        <p:spPr/>
        <p:txBody>
          <a:bodyPr/>
          <a:lstStyle/>
          <a:p>
            <a:r>
              <a:rPr lang="en-US" dirty="0"/>
              <a:t>Composite</a:t>
            </a:r>
          </a:p>
        </p:txBody>
      </p:sp>
      <p:sp>
        <p:nvSpPr>
          <p:cNvPr id="3" name="Content Placeholder 2">
            <a:extLst>
              <a:ext uri="{FF2B5EF4-FFF2-40B4-BE49-F238E27FC236}">
                <a16:creationId xmlns:a16="http://schemas.microsoft.com/office/drawing/2014/main" id="{C5CF0C68-9071-4F98-8C34-007F1379E5FC}"/>
              </a:ext>
            </a:extLst>
          </p:cNvPr>
          <p:cNvSpPr>
            <a:spLocks noGrp="1"/>
          </p:cNvSpPr>
          <p:nvPr>
            <p:ph idx="1"/>
          </p:nvPr>
        </p:nvSpPr>
        <p:spPr/>
        <p:txBody>
          <a:bodyPr/>
          <a:lstStyle/>
          <a:p>
            <a:pPr marL="342900" indent="-342900">
              <a:buFont typeface="Arial" charset="0"/>
              <a:buChar char="•"/>
            </a:pPr>
            <a:r>
              <a:rPr lang="en-US" dirty="0"/>
              <a:t>Composite Pattern allows you to:</a:t>
            </a:r>
          </a:p>
          <a:p>
            <a:pPr marL="342900" indent="-342900">
              <a:buFont typeface="Arial" charset="0"/>
              <a:buChar char="•"/>
            </a:pPr>
            <a:r>
              <a:rPr lang="en-US" dirty="0"/>
              <a:t>Compose objects into tree structures to represent part- whole hierarchies</a:t>
            </a:r>
          </a:p>
          <a:p>
            <a:pPr marL="342900" indent="-342900">
              <a:buFont typeface="Arial" charset="0"/>
              <a:buChar char="•"/>
            </a:pPr>
            <a:r>
              <a:rPr lang="en-US" dirty="0"/>
              <a:t>Allows clients to treat individual objects and compositions of objects uniformly</a:t>
            </a:r>
          </a:p>
          <a:p>
            <a:pPr marL="342900" indent="-342900">
              <a:buFont typeface="Arial" charset="0"/>
              <a:buChar char="•"/>
            </a:pPr>
            <a:r>
              <a:rPr lang="en-US" dirty="0"/>
              <a:t>Think DOM </a:t>
            </a:r>
            <a:r>
              <a:rPr lang="mr-IN" dirty="0"/>
              <a:t>–</a:t>
            </a:r>
            <a:r>
              <a:rPr lang="en-US" dirty="0"/>
              <a:t> Document Object Model</a:t>
            </a:r>
          </a:p>
          <a:p>
            <a:pPr marL="342900" indent="-342900">
              <a:buFont typeface="Arial" charset="0"/>
              <a:buChar char="•"/>
            </a:pPr>
            <a:r>
              <a:rPr lang="en-US" dirty="0"/>
              <a:t>Think File system </a:t>
            </a:r>
            <a:r>
              <a:rPr lang="mr-IN" dirty="0"/>
              <a:t>–</a:t>
            </a:r>
            <a:r>
              <a:rPr lang="en-US" dirty="0"/>
              <a:t> Folders and Files</a:t>
            </a:r>
          </a:p>
          <a:p>
            <a:endParaRPr lang="en-US" dirty="0"/>
          </a:p>
        </p:txBody>
      </p:sp>
    </p:spTree>
    <p:extLst>
      <p:ext uri="{BB962C8B-B14F-4D97-AF65-F5344CB8AC3E}">
        <p14:creationId xmlns:p14="http://schemas.microsoft.com/office/powerpoint/2010/main" val="240296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35FB-5163-4C99-870E-8D253CE127EE}"/>
              </a:ext>
            </a:extLst>
          </p:cNvPr>
          <p:cNvSpPr>
            <a:spLocks noGrp="1"/>
          </p:cNvSpPr>
          <p:nvPr>
            <p:ph type="title"/>
          </p:nvPr>
        </p:nvSpPr>
        <p:spPr/>
        <p:txBody>
          <a:bodyPr/>
          <a:lstStyle/>
          <a:p>
            <a:r>
              <a:rPr lang="en-US" dirty="0"/>
              <a:t>Creational Patterns</a:t>
            </a:r>
          </a:p>
        </p:txBody>
      </p:sp>
      <p:sp>
        <p:nvSpPr>
          <p:cNvPr id="3" name="Content Placeholder 2">
            <a:extLst>
              <a:ext uri="{FF2B5EF4-FFF2-40B4-BE49-F238E27FC236}">
                <a16:creationId xmlns:a16="http://schemas.microsoft.com/office/drawing/2014/main" id="{F02B4BDF-484C-466B-94E0-6698F0E3AF24}"/>
              </a:ext>
            </a:extLst>
          </p:cNvPr>
          <p:cNvSpPr>
            <a:spLocks noGrp="1"/>
          </p:cNvSpPr>
          <p:nvPr>
            <p:ph idx="1"/>
          </p:nvPr>
        </p:nvSpPr>
        <p:spPr/>
        <p:txBody>
          <a:bodyPr/>
          <a:lstStyle/>
          <a:p>
            <a:pPr marL="342900" indent="-342900">
              <a:buFont typeface="Arial" charset="0"/>
              <a:buChar char="•"/>
            </a:pPr>
            <a:r>
              <a:rPr lang="en-US" dirty="0"/>
              <a:t>Encapsulate knowledge of which Concrete classes the system uses</a:t>
            </a:r>
          </a:p>
          <a:p>
            <a:pPr marL="342900" indent="-342900">
              <a:buFont typeface="Arial" charset="0"/>
              <a:buChar char="•"/>
            </a:pPr>
            <a:r>
              <a:rPr lang="en-US" dirty="0"/>
              <a:t>Hide how instances of these classes are created and put together</a:t>
            </a:r>
          </a:p>
          <a:p>
            <a:pPr marL="342900" indent="-342900">
              <a:buFont typeface="Arial" charset="0"/>
              <a:buChar char="•"/>
            </a:pPr>
            <a:r>
              <a:rPr lang="en-US" dirty="0"/>
              <a:t>Gives a lot of flexibility in what gets created, who creates it, how it gets created, and when it gets created</a:t>
            </a:r>
          </a:p>
          <a:p>
            <a:pPr marL="342900" indent="-342900">
              <a:buFont typeface="Arial" charset="0"/>
              <a:buChar char="•"/>
            </a:pPr>
            <a:r>
              <a:rPr lang="en-US" dirty="0"/>
              <a:t>All the system at large knows is their INTERFACES</a:t>
            </a:r>
            <a:r>
              <a:rPr lang="mr-IN" dirty="0"/>
              <a:t>…</a:t>
            </a:r>
            <a:endParaRPr lang="en-US" dirty="0"/>
          </a:p>
          <a:p>
            <a:endParaRPr lang="en-US" dirty="0"/>
          </a:p>
        </p:txBody>
      </p:sp>
    </p:spTree>
    <p:extLst>
      <p:ext uri="{BB962C8B-B14F-4D97-AF65-F5344CB8AC3E}">
        <p14:creationId xmlns:p14="http://schemas.microsoft.com/office/powerpoint/2010/main" val="3763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0E44-6220-4EC9-ADC8-1B93FF5EA7B8}"/>
              </a:ext>
            </a:extLst>
          </p:cNvPr>
          <p:cNvSpPr>
            <a:spLocks noGrp="1"/>
          </p:cNvSpPr>
          <p:nvPr>
            <p:ph type="title"/>
          </p:nvPr>
        </p:nvSpPr>
        <p:spPr/>
        <p:txBody>
          <a:bodyPr/>
          <a:lstStyle/>
          <a:p>
            <a:r>
              <a:rPr lang="en-US" dirty="0"/>
              <a:t>Composite</a:t>
            </a:r>
          </a:p>
        </p:txBody>
      </p:sp>
      <p:sp>
        <p:nvSpPr>
          <p:cNvPr id="3" name="Content Placeholder 2">
            <a:extLst>
              <a:ext uri="{FF2B5EF4-FFF2-40B4-BE49-F238E27FC236}">
                <a16:creationId xmlns:a16="http://schemas.microsoft.com/office/drawing/2014/main" id="{0AA451D0-4663-4B0B-BF83-02203314EBA5}"/>
              </a:ext>
            </a:extLst>
          </p:cNvPr>
          <p:cNvSpPr>
            <a:spLocks noGrp="1"/>
          </p:cNvSpPr>
          <p:nvPr>
            <p:ph idx="1"/>
          </p:nvPr>
        </p:nvSpPr>
        <p:spPr/>
        <p:txBody>
          <a:bodyPr/>
          <a:lstStyle/>
          <a:p>
            <a:pPr marL="342900" indent="-342900">
              <a:buFont typeface="Arial" charset="0"/>
              <a:buChar char="•"/>
            </a:pPr>
            <a:r>
              <a:rPr lang="en-US" dirty="0"/>
              <a:t>Everything is a File</a:t>
            </a:r>
          </a:p>
          <a:p>
            <a:pPr marL="631825" lvl="1" indent="-342900">
              <a:buFont typeface="Arial" charset="0"/>
              <a:buChar char="•"/>
            </a:pPr>
            <a:r>
              <a:rPr lang="en-US" dirty="0"/>
              <a:t>Has Name</a:t>
            </a:r>
          </a:p>
          <a:p>
            <a:pPr marL="631825" lvl="1" indent="-342900">
              <a:buFont typeface="Arial" charset="0"/>
              <a:buChar char="•"/>
            </a:pPr>
            <a:r>
              <a:rPr lang="en-US" dirty="0"/>
              <a:t>Has permissions</a:t>
            </a:r>
          </a:p>
          <a:p>
            <a:pPr marL="631825" lvl="1" indent="-342900">
              <a:buFont typeface="Arial" charset="0"/>
              <a:buChar char="•"/>
            </a:pPr>
            <a:r>
              <a:rPr lang="en-US" dirty="0"/>
              <a:t>Has Time Stamps (</a:t>
            </a:r>
            <a:r>
              <a:rPr lang="en-US" dirty="0" err="1"/>
              <a:t>cts</a:t>
            </a:r>
            <a:r>
              <a:rPr lang="en-US" dirty="0"/>
              <a:t>, </a:t>
            </a:r>
            <a:r>
              <a:rPr lang="en-US" dirty="0" err="1"/>
              <a:t>mtd</a:t>
            </a:r>
            <a:r>
              <a:rPr lang="en-US" dirty="0"/>
              <a:t>, </a:t>
            </a:r>
            <a:r>
              <a:rPr lang="en-US" dirty="0" err="1"/>
              <a:t>etc</a:t>
            </a:r>
            <a:r>
              <a:rPr lang="mr-IN" dirty="0"/>
              <a:t>…</a:t>
            </a:r>
            <a:r>
              <a:rPr lang="en-US" dirty="0"/>
              <a:t>)</a:t>
            </a:r>
          </a:p>
          <a:p>
            <a:pPr marL="342900" indent="-342900">
              <a:buFont typeface="Arial" charset="0"/>
              <a:buChar char="•"/>
            </a:pPr>
            <a:r>
              <a:rPr lang="en-US" dirty="0"/>
              <a:t>The Folder is the Composite</a:t>
            </a:r>
          </a:p>
          <a:p>
            <a:pPr marL="631825" lvl="1" indent="-342900">
              <a:buFont typeface="Arial" charset="0"/>
              <a:buChar char="•"/>
            </a:pPr>
            <a:r>
              <a:rPr lang="en-US" dirty="0"/>
              <a:t>Might have children</a:t>
            </a:r>
          </a:p>
          <a:p>
            <a:pPr marL="631825" lvl="1" indent="-342900">
              <a:buFont typeface="Arial" charset="0"/>
              <a:buChar char="•"/>
            </a:pPr>
            <a:r>
              <a:rPr lang="en-US" dirty="0"/>
              <a:t>Might have parent</a:t>
            </a:r>
          </a:p>
          <a:p>
            <a:pPr marL="631825" lvl="1" indent="-342900">
              <a:buFont typeface="Arial" charset="0"/>
              <a:buChar char="•"/>
            </a:pPr>
            <a:r>
              <a:rPr lang="en-US" dirty="0"/>
              <a:t>Might have siblings</a:t>
            </a:r>
          </a:p>
          <a:p>
            <a:endParaRPr lang="en-US" dirty="0"/>
          </a:p>
        </p:txBody>
      </p:sp>
    </p:spTree>
    <p:extLst>
      <p:ext uri="{BB962C8B-B14F-4D97-AF65-F5344CB8AC3E}">
        <p14:creationId xmlns:p14="http://schemas.microsoft.com/office/powerpoint/2010/main" val="1056820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9700-1CAC-4AC1-902F-8B201C49AAF8}"/>
              </a:ext>
            </a:extLst>
          </p:cNvPr>
          <p:cNvSpPr>
            <a:spLocks noGrp="1"/>
          </p:cNvSpPr>
          <p:nvPr>
            <p:ph type="title"/>
          </p:nvPr>
        </p:nvSpPr>
        <p:spPr/>
        <p:txBody>
          <a:bodyPr/>
          <a:lstStyle/>
          <a:p>
            <a:r>
              <a:rPr lang="en-US" dirty="0"/>
              <a:t>Composite</a:t>
            </a:r>
          </a:p>
        </p:txBody>
      </p:sp>
      <p:pic>
        <p:nvPicPr>
          <p:cNvPr id="5" name="Content Placeholder 4">
            <a:extLst>
              <a:ext uri="{FF2B5EF4-FFF2-40B4-BE49-F238E27FC236}">
                <a16:creationId xmlns:a16="http://schemas.microsoft.com/office/drawing/2014/main" id="{C9CBD18E-4EF2-44A2-90FA-572ED02F9225}"/>
              </a:ext>
            </a:extLst>
          </p:cNvPr>
          <p:cNvPicPr>
            <a:picLocks noGrp="1" noChangeAspect="1"/>
          </p:cNvPicPr>
          <p:nvPr>
            <p:ph idx="1"/>
          </p:nvPr>
        </p:nvPicPr>
        <p:blipFill>
          <a:blip r:embed="rId2"/>
          <a:stretch>
            <a:fillRect/>
          </a:stretch>
        </p:blipFill>
        <p:spPr>
          <a:xfrm>
            <a:off x="3972746" y="2016125"/>
            <a:ext cx="4560833" cy="3449638"/>
          </a:xfrm>
        </p:spPr>
      </p:pic>
    </p:spTree>
    <p:extLst>
      <p:ext uri="{BB962C8B-B14F-4D97-AF65-F5344CB8AC3E}">
        <p14:creationId xmlns:p14="http://schemas.microsoft.com/office/powerpoint/2010/main" val="2112104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5068-4962-4849-8FE9-19B9F542247C}"/>
              </a:ext>
            </a:extLst>
          </p:cNvPr>
          <p:cNvSpPr>
            <a:spLocks noGrp="1"/>
          </p:cNvSpPr>
          <p:nvPr>
            <p:ph type="title"/>
          </p:nvPr>
        </p:nvSpPr>
        <p:spPr/>
        <p:txBody>
          <a:bodyPr/>
          <a:lstStyle/>
          <a:p>
            <a:r>
              <a:rPr lang="en-US" dirty="0"/>
              <a:t>Bridge</a:t>
            </a:r>
          </a:p>
        </p:txBody>
      </p:sp>
      <p:sp>
        <p:nvSpPr>
          <p:cNvPr id="3" name="Content Placeholder 2">
            <a:extLst>
              <a:ext uri="{FF2B5EF4-FFF2-40B4-BE49-F238E27FC236}">
                <a16:creationId xmlns:a16="http://schemas.microsoft.com/office/drawing/2014/main" id="{F442C32E-FA52-4240-9348-0664639D4256}"/>
              </a:ext>
            </a:extLst>
          </p:cNvPr>
          <p:cNvSpPr>
            <a:spLocks noGrp="1"/>
          </p:cNvSpPr>
          <p:nvPr>
            <p:ph idx="1"/>
          </p:nvPr>
        </p:nvSpPr>
        <p:spPr/>
        <p:txBody>
          <a:bodyPr>
            <a:normAutofit/>
          </a:bodyPr>
          <a:lstStyle/>
          <a:p>
            <a:pPr algn="l"/>
            <a:r>
              <a:rPr lang="en-US" sz="1800" b="1" i="0" u="none" strike="noStrike" baseline="0" dirty="0">
                <a:solidFill>
                  <a:srgbClr val="444444"/>
                </a:solidFill>
                <a:latin typeface="PTSans-Bold"/>
              </a:rPr>
              <a:t>Bridge </a:t>
            </a:r>
            <a:r>
              <a:rPr lang="en-US" sz="1800" b="0" i="0" u="none" strike="noStrike" baseline="0" dirty="0">
                <a:solidFill>
                  <a:srgbClr val="444444"/>
                </a:solidFill>
                <a:latin typeface="PTSans-Regular"/>
              </a:rPr>
              <a:t>is a structural design pattern that lets you split a large class or a set of closely related classes into two separate hierarchies—abstraction and implementation—which can be developed independently of each other.</a:t>
            </a:r>
          </a:p>
          <a:p>
            <a:pPr marL="342900" indent="-342900">
              <a:buFont typeface="Arial" charset="0"/>
              <a:buChar char="•"/>
            </a:pPr>
            <a:r>
              <a:rPr lang="en-US" dirty="0"/>
              <a:t>Decouple two (or more) behaviors from the Client</a:t>
            </a:r>
          </a:p>
          <a:p>
            <a:pPr marL="342900" indent="-342900">
              <a:buFont typeface="Arial" charset="0"/>
              <a:buChar char="•"/>
            </a:pPr>
            <a:r>
              <a:rPr lang="en-US" dirty="0"/>
              <a:t>Decouple an abstraction from its implementation</a:t>
            </a:r>
          </a:p>
          <a:p>
            <a:pPr marL="631825" lvl="1" indent="-342900">
              <a:buFont typeface="Arial" charset="0"/>
              <a:buChar char="•"/>
            </a:pPr>
            <a:r>
              <a:rPr lang="en-US" dirty="0"/>
              <a:t>So that both can vary independently</a:t>
            </a:r>
          </a:p>
          <a:p>
            <a:pPr marL="342900" indent="-342900">
              <a:buFont typeface="Arial" charset="0"/>
              <a:buChar char="•"/>
            </a:pPr>
            <a:r>
              <a:rPr lang="en-US" dirty="0"/>
              <a:t>Puts the abstraction and implementation into two different class hierarchies</a:t>
            </a:r>
          </a:p>
          <a:p>
            <a:pPr marL="631825" lvl="1" indent="-342900">
              <a:buFont typeface="Arial" charset="0"/>
              <a:buChar char="•"/>
            </a:pPr>
            <a:r>
              <a:rPr lang="en-US" dirty="0"/>
              <a:t>So that both can be extend independently. </a:t>
            </a:r>
          </a:p>
          <a:p>
            <a:endParaRPr lang="en-US" dirty="0"/>
          </a:p>
        </p:txBody>
      </p:sp>
    </p:spTree>
    <p:extLst>
      <p:ext uri="{BB962C8B-B14F-4D97-AF65-F5344CB8AC3E}">
        <p14:creationId xmlns:p14="http://schemas.microsoft.com/office/powerpoint/2010/main" val="3517353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D145-2E61-4E21-804B-FA271BBA4F4B}"/>
              </a:ext>
            </a:extLst>
          </p:cNvPr>
          <p:cNvSpPr>
            <a:spLocks noGrp="1"/>
          </p:cNvSpPr>
          <p:nvPr>
            <p:ph type="title"/>
          </p:nvPr>
        </p:nvSpPr>
        <p:spPr/>
        <p:txBody>
          <a:bodyPr/>
          <a:lstStyle/>
          <a:p>
            <a:r>
              <a:rPr lang="en-US" dirty="0"/>
              <a:t>Bridge </a:t>
            </a:r>
          </a:p>
        </p:txBody>
      </p:sp>
      <p:sp>
        <p:nvSpPr>
          <p:cNvPr id="3" name="Content Placeholder 2">
            <a:extLst>
              <a:ext uri="{FF2B5EF4-FFF2-40B4-BE49-F238E27FC236}">
                <a16:creationId xmlns:a16="http://schemas.microsoft.com/office/drawing/2014/main" id="{F5CCCD2F-0DA6-4AAC-B9C0-73DC0302FFB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D63D4DE3-AA5C-44C1-A830-4337022FCE32}"/>
              </a:ext>
            </a:extLst>
          </p:cNvPr>
          <p:cNvPicPr>
            <a:picLocks noChangeAspect="1"/>
          </p:cNvPicPr>
          <p:nvPr/>
        </p:nvPicPr>
        <p:blipFill>
          <a:blip r:embed="rId2"/>
          <a:stretch>
            <a:fillRect/>
          </a:stretch>
        </p:blipFill>
        <p:spPr>
          <a:xfrm>
            <a:off x="2715873" y="1746031"/>
            <a:ext cx="6760254" cy="4164461"/>
          </a:xfrm>
          <a:prstGeom prst="rect">
            <a:avLst/>
          </a:prstGeom>
        </p:spPr>
      </p:pic>
    </p:spTree>
    <p:extLst>
      <p:ext uri="{BB962C8B-B14F-4D97-AF65-F5344CB8AC3E}">
        <p14:creationId xmlns:p14="http://schemas.microsoft.com/office/powerpoint/2010/main" val="3207239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FCAF-CE74-41D9-BCBD-61C74E3C17E6}"/>
              </a:ext>
            </a:extLst>
          </p:cNvPr>
          <p:cNvSpPr>
            <a:spLocks noGrp="1"/>
          </p:cNvSpPr>
          <p:nvPr>
            <p:ph type="title"/>
          </p:nvPr>
        </p:nvSpPr>
        <p:spPr/>
        <p:txBody>
          <a:bodyPr/>
          <a:lstStyle/>
          <a:p>
            <a:r>
              <a:rPr lang="en-US" dirty="0"/>
              <a:t>Bridge when to use</a:t>
            </a:r>
          </a:p>
        </p:txBody>
      </p:sp>
      <p:sp>
        <p:nvSpPr>
          <p:cNvPr id="3" name="Content Placeholder 2">
            <a:extLst>
              <a:ext uri="{FF2B5EF4-FFF2-40B4-BE49-F238E27FC236}">
                <a16:creationId xmlns:a16="http://schemas.microsoft.com/office/drawing/2014/main" id="{2D59D210-2920-4B01-AA6D-F40FF0C67C5C}"/>
              </a:ext>
            </a:extLst>
          </p:cNvPr>
          <p:cNvSpPr>
            <a:spLocks noGrp="1"/>
          </p:cNvSpPr>
          <p:nvPr>
            <p:ph idx="1"/>
          </p:nvPr>
        </p:nvSpPr>
        <p:spPr/>
        <p:txBody>
          <a:bodyPr/>
          <a:lstStyle/>
          <a:p>
            <a:pPr marL="342900" indent="-342900">
              <a:buFont typeface="Arial" charset="0"/>
              <a:buChar char="•"/>
            </a:pPr>
            <a:r>
              <a:rPr lang="en-US" dirty="0"/>
              <a:t>You want to avoid a permanent binding between an abstraction and its implementation. This might be the case, for example, when the implementation must be selected or switched at run-time. </a:t>
            </a:r>
          </a:p>
          <a:p>
            <a:pPr marL="342900" indent="-342900">
              <a:buFont typeface="Arial" charset="0"/>
              <a:buChar char="•"/>
            </a:pPr>
            <a:r>
              <a:rPr lang="en-US" dirty="0"/>
              <a:t>Both the abstractions and their implementations should be extensible by sub-classing</a:t>
            </a:r>
          </a:p>
          <a:p>
            <a:pPr marL="342900" indent="-342900">
              <a:buFont typeface="Arial" charset="0"/>
              <a:buChar char="•"/>
            </a:pPr>
            <a:r>
              <a:rPr lang="en-US" dirty="0"/>
              <a:t>Changes in the implementation of an abstraction should have no impact on clients</a:t>
            </a:r>
          </a:p>
          <a:p>
            <a:endParaRPr lang="en-US" dirty="0"/>
          </a:p>
        </p:txBody>
      </p:sp>
    </p:spTree>
    <p:extLst>
      <p:ext uri="{BB962C8B-B14F-4D97-AF65-F5344CB8AC3E}">
        <p14:creationId xmlns:p14="http://schemas.microsoft.com/office/powerpoint/2010/main" val="2322183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100E-D461-41D0-8344-0A758728F27C}"/>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59B933F7-3D02-4E78-9B55-06FD53BFCEF3}"/>
              </a:ext>
            </a:extLst>
          </p:cNvPr>
          <p:cNvSpPr>
            <a:spLocks noGrp="1"/>
          </p:cNvSpPr>
          <p:nvPr>
            <p:ph idx="1"/>
          </p:nvPr>
        </p:nvSpPr>
        <p:spPr/>
        <p:txBody>
          <a:bodyPr/>
          <a:lstStyle/>
          <a:p>
            <a:pPr algn="l"/>
            <a:r>
              <a:rPr lang="en-US" sz="1800" b="1" i="0" u="none" strike="noStrike" baseline="0" dirty="0">
                <a:solidFill>
                  <a:srgbClr val="444444"/>
                </a:solidFill>
                <a:latin typeface="PTSans-Bold"/>
              </a:rPr>
              <a:t>Adapter </a:t>
            </a:r>
            <a:r>
              <a:rPr lang="en-US" sz="1800" b="0" i="0" u="none" strike="noStrike" baseline="0" dirty="0">
                <a:solidFill>
                  <a:srgbClr val="444444"/>
                </a:solidFill>
                <a:latin typeface="PTSans-Regular"/>
              </a:rPr>
              <a:t>is a structural design pattern that allows objects with incompatible interfaces to collaborate.</a:t>
            </a:r>
          </a:p>
          <a:p>
            <a:pPr algn="l"/>
            <a:r>
              <a:rPr lang="en-US" sz="1800" b="0" i="0" u="none" strike="noStrike" baseline="0" dirty="0">
                <a:solidFill>
                  <a:srgbClr val="444444"/>
                </a:solidFill>
                <a:latin typeface="PTSans-Regular"/>
              </a:rPr>
              <a:t>is a special object that converts the interface of one object so that another object can understand it</a:t>
            </a:r>
          </a:p>
          <a:p>
            <a:pPr marL="631825" lvl="1" indent="-342900">
              <a:buFont typeface="Arial" charset="0"/>
              <a:buChar char="•"/>
            </a:pPr>
            <a:r>
              <a:rPr lang="en-US" dirty="0"/>
              <a:t>Converts the interface of a class into another interface the client wants. </a:t>
            </a:r>
          </a:p>
          <a:p>
            <a:pPr marL="631825" lvl="1" indent="-342900">
              <a:buFont typeface="Arial" charset="0"/>
              <a:buChar char="•"/>
            </a:pPr>
            <a:r>
              <a:rPr lang="en-US" dirty="0"/>
              <a:t>Allows classes to work together that couldn’t otherwise</a:t>
            </a:r>
          </a:p>
          <a:p>
            <a:pPr marL="917575" lvl="2" indent="-342900">
              <a:buFont typeface="Arial" charset="0"/>
              <a:buChar char="•"/>
            </a:pPr>
            <a:r>
              <a:rPr lang="en-US" dirty="0"/>
              <a:t>Incompatible interfaces </a:t>
            </a:r>
          </a:p>
          <a:p>
            <a:pPr marL="631825" lvl="1" indent="-342900">
              <a:buFont typeface="Arial" charset="0"/>
              <a:buChar char="•"/>
            </a:pPr>
            <a:r>
              <a:rPr lang="en-US" dirty="0"/>
              <a:t>Fixes the interface between the objects and the classes without modifying the objects and the classes directly</a:t>
            </a:r>
          </a:p>
          <a:p>
            <a:pPr algn="l"/>
            <a:endParaRPr lang="en-US" sz="1800" b="0" i="0" u="none" strike="noStrike" baseline="0" dirty="0">
              <a:solidFill>
                <a:srgbClr val="444444"/>
              </a:solidFill>
              <a:latin typeface="PTSans-Regular"/>
            </a:endParaRPr>
          </a:p>
        </p:txBody>
      </p:sp>
    </p:spTree>
    <p:extLst>
      <p:ext uri="{BB962C8B-B14F-4D97-AF65-F5344CB8AC3E}">
        <p14:creationId xmlns:p14="http://schemas.microsoft.com/office/powerpoint/2010/main" val="3077992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84A2-BD7D-4F99-B835-100DE79CE600}"/>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D04630BD-29C7-4A85-8E23-7D6C1B298A89}"/>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D3801551-628B-4765-81A0-968492580CAC}"/>
              </a:ext>
            </a:extLst>
          </p:cNvPr>
          <p:cNvPicPr>
            <a:picLocks noChangeAspect="1"/>
          </p:cNvPicPr>
          <p:nvPr/>
        </p:nvPicPr>
        <p:blipFill>
          <a:blip r:embed="rId2"/>
          <a:stretch>
            <a:fillRect/>
          </a:stretch>
        </p:blipFill>
        <p:spPr>
          <a:xfrm>
            <a:off x="1584434" y="1509548"/>
            <a:ext cx="7886701" cy="4543933"/>
          </a:xfrm>
          <a:prstGeom prst="rect">
            <a:avLst/>
          </a:prstGeom>
        </p:spPr>
      </p:pic>
    </p:spTree>
    <p:extLst>
      <p:ext uri="{BB962C8B-B14F-4D97-AF65-F5344CB8AC3E}">
        <p14:creationId xmlns:p14="http://schemas.microsoft.com/office/powerpoint/2010/main" val="2826446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ABC7-755F-4766-8D94-AA13DE3935A9}"/>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BD9BAD8F-E1A1-43A7-A9A7-A85B49F97679}"/>
              </a:ext>
            </a:extLst>
          </p:cNvPr>
          <p:cNvSpPr>
            <a:spLocks noGrp="1"/>
          </p:cNvSpPr>
          <p:nvPr>
            <p:ph idx="1"/>
          </p:nvPr>
        </p:nvSpPr>
        <p:spPr/>
        <p:txBody>
          <a:bodyPr/>
          <a:lstStyle/>
          <a:p>
            <a:pPr marL="342900" indent="-342900">
              <a:buFont typeface="Arial" charset="0"/>
              <a:buChar char="•"/>
            </a:pPr>
            <a:r>
              <a:rPr lang="en-US" dirty="0"/>
              <a:t>When you have an existing class that you want to use</a:t>
            </a:r>
          </a:p>
          <a:p>
            <a:pPr marL="342900" indent="-342900">
              <a:buFont typeface="Arial" charset="0"/>
              <a:buChar char="•"/>
            </a:pPr>
            <a:r>
              <a:rPr lang="en-US" dirty="0"/>
              <a:t>It has an inconvenient API</a:t>
            </a:r>
          </a:p>
          <a:p>
            <a:pPr marL="342900" indent="-342900">
              <a:buFont typeface="Arial" charset="0"/>
              <a:buChar char="•"/>
            </a:pPr>
            <a:r>
              <a:rPr lang="en-US" dirty="0"/>
              <a:t>You want to create a reusable class that uses other interfaces</a:t>
            </a:r>
          </a:p>
          <a:p>
            <a:pPr marL="342900" indent="-342900">
              <a:buFont typeface="Arial" charset="0"/>
              <a:buChar char="•"/>
            </a:pPr>
            <a:r>
              <a:rPr lang="en-US" dirty="0"/>
              <a:t>There are several existing Interfaces to use, but</a:t>
            </a:r>
          </a:p>
          <a:p>
            <a:pPr marL="631825" lvl="1" indent="-342900">
              <a:buFont typeface="Arial" charset="0"/>
              <a:buChar char="•"/>
            </a:pPr>
            <a:r>
              <a:rPr lang="en-US" dirty="0"/>
              <a:t>Impractical to subclass all of them</a:t>
            </a:r>
          </a:p>
          <a:p>
            <a:pPr marL="342900" indent="-342900">
              <a:buFont typeface="Arial" charset="0"/>
              <a:buChar char="•"/>
            </a:pPr>
            <a:r>
              <a:rPr lang="en-US" dirty="0"/>
              <a:t>You only want to use a few of the public APIs from an existing class.</a:t>
            </a:r>
          </a:p>
          <a:p>
            <a:endParaRPr lang="en-US" dirty="0"/>
          </a:p>
        </p:txBody>
      </p:sp>
    </p:spTree>
    <p:extLst>
      <p:ext uri="{BB962C8B-B14F-4D97-AF65-F5344CB8AC3E}">
        <p14:creationId xmlns:p14="http://schemas.microsoft.com/office/powerpoint/2010/main" val="815778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E2F1-CC77-4E76-AE87-A95F80C445EE}"/>
              </a:ext>
            </a:extLst>
          </p:cNvPr>
          <p:cNvSpPr>
            <a:spLocks noGrp="1"/>
          </p:cNvSpPr>
          <p:nvPr>
            <p:ph type="title"/>
          </p:nvPr>
        </p:nvSpPr>
        <p:spPr/>
        <p:txBody>
          <a:bodyPr/>
          <a:lstStyle/>
          <a:p>
            <a:r>
              <a:rPr lang="en-US" dirty="0" err="1"/>
              <a:t>Behaviour</a:t>
            </a:r>
            <a:r>
              <a:rPr lang="en-US" dirty="0"/>
              <a:t> Patterns</a:t>
            </a:r>
          </a:p>
        </p:txBody>
      </p:sp>
      <p:sp>
        <p:nvSpPr>
          <p:cNvPr id="3" name="Content Placeholder 2">
            <a:extLst>
              <a:ext uri="{FF2B5EF4-FFF2-40B4-BE49-F238E27FC236}">
                <a16:creationId xmlns:a16="http://schemas.microsoft.com/office/drawing/2014/main" id="{425B7E0F-1AD2-4C91-B400-D2C11D385429}"/>
              </a:ext>
            </a:extLst>
          </p:cNvPr>
          <p:cNvSpPr>
            <a:spLocks noGrp="1"/>
          </p:cNvSpPr>
          <p:nvPr>
            <p:ph idx="1"/>
          </p:nvPr>
        </p:nvSpPr>
        <p:spPr>
          <a:xfrm>
            <a:off x="1451579" y="1344010"/>
            <a:ext cx="9603275" cy="4540469"/>
          </a:xfrm>
        </p:spPr>
        <p:txBody>
          <a:bodyPr>
            <a:normAutofit fontScale="85000" lnSpcReduction="10000"/>
          </a:bodyPr>
          <a:lstStyle/>
          <a:p>
            <a:pPr marL="342900" indent="-342900">
              <a:buFont typeface="Arial" charset="0"/>
              <a:buChar char="•"/>
            </a:pPr>
            <a:r>
              <a:rPr lang="en-US" sz="2000" dirty="0"/>
              <a:t>Chain of Responsibility</a:t>
            </a:r>
          </a:p>
          <a:p>
            <a:pPr marL="342900" indent="-342900">
              <a:buFont typeface="Arial" charset="0"/>
              <a:buChar char="•"/>
            </a:pPr>
            <a:r>
              <a:rPr lang="en-US" sz="2000" dirty="0"/>
              <a:t>Command</a:t>
            </a:r>
          </a:p>
          <a:p>
            <a:pPr marL="342900" indent="-342900">
              <a:buFont typeface="Arial" charset="0"/>
              <a:buChar char="•"/>
            </a:pPr>
            <a:r>
              <a:rPr lang="en-US" sz="2000" dirty="0"/>
              <a:t>Interpreter</a:t>
            </a:r>
          </a:p>
          <a:p>
            <a:pPr marL="342900" indent="-342900">
              <a:buFont typeface="Arial" charset="0"/>
              <a:buChar char="•"/>
            </a:pPr>
            <a:r>
              <a:rPr lang="en-US" sz="2000" dirty="0"/>
              <a:t>Iterator</a:t>
            </a:r>
          </a:p>
          <a:p>
            <a:pPr marL="342900" indent="-342900">
              <a:buFont typeface="Arial" charset="0"/>
              <a:buChar char="•"/>
            </a:pPr>
            <a:r>
              <a:rPr lang="en-US" sz="2000" dirty="0"/>
              <a:t>Observer</a:t>
            </a:r>
          </a:p>
          <a:p>
            <a:pPr marL="342900" indent="-342900">
              <a:buFont typeface="Arial" charset="0"/>
              <a:buChar char="•"/>
            </a:pPr>
            <a:r>
              <a:rPr lang="en-US" sz="2000" dirty="0"/>
              <a:t>Mediator</a:t>
            </a:r>
          </a:p>
          <a:p>
            <a:pPr marL="342900" indent="-342900">
              <a:buFont typeface="Arial" charset="0"/>
              <a:buChar char="•"/>
            </a:pPr>
            <a:r>
              <a:rPr lang="en-US" sz="2000" dirty="0"/>
              <a:t>Memento</a:t>
            </a:r>
          </a:p>
          <a:p>
            <a:pPr marL="342900" indent="-342900">
              <a:buFont typeface="Arial" charset="0"/>
              <a:buChar char="•"/>
            </a:pPr>
            <a:r>
              <a:rPr lang="en-US" sz="2000" dirty="0"/>
              <a:t>State</a:t>
            </a:r>
          </a:p>
          <a:p>
            <a:pPr marL="342900" indent="-342900">
              <a:buFont typeface="Arial" charset="0"/>
              <a:buChar char="•"/>
            </a:pPr>
            <a:r>
              <a:rPr lang="en-US" sz="2000" dirty="0"/>
              <a:t>Strategy</a:t>
            </a:r>
          </a:p>
          <a:p>
            <a:pPr marL="342900" indent="-342900">
              <a:buFont typeface="Arial" charset="0"/>
              <a:buChar char="•"/>
            </a:pPr>
            <a:r>
              <a:rPr lang="en-US" sz="2000" dirty="0"/>
              <a:t>Visitor</a:t>
            </a:r>
          </a:p>
          <a:p>
            <a:pPr marL="342900" indent="-342900">
              <a:buFont typeface="Arial" charset="0"/>
              <a:buChar char="•"/>
            </a:pPr>
            <a:r>
              <a:rPr lang="en-US" sz="2000" dirty="0"/>
              <a:t>Template Method</a:t>
            </a:r>
          </a:p>
          <a:p>
            <a:endParaRPr lang="en-US" dirty="0"/>
          </a:p>
        </p:txBody>
      </p:sp>
    </p:spTree>
    <p:extLst>
      <p:ext uri="{BB962C8B-B14F-4D97-AF65-F5344CB8AC3E}">
        <p14:creationId xmlns:p14="http://schemas.microsoft.com/office/powerpoint/2010/main" val="2925533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6EF73-7331-43AD-BCFF-36470CA4DB89}"/>
              </a:ext>
            </a:extLst>
          </p:cNvPr>
          <p:cNvSpPr>
            <a:spLocks noGrp="1"/>
          </p:cNvSpPr>
          <p:nvPr>
            <p:ph type="title"/>
          </p:nvPr>
        </p:nvSpPr>
        <p:spPr/>
        <p:txBody>
          <a:bodyPr/>
          <a:lstStyle/>
          <a:p>
            <a:r>
              <a:rPr lang="en-US" dirty="0"/>
              <a:t>Chain of Responsibility</a:t>
            </a:r>
          </a:p>
        </p:txBody>
      </p:sp>
      <p:sp>
        <p:nvSpPr>
          <p:cNvPr id="3" name="Content Placeholder 2">
            <a:extLst>
              <a:ext uri="{FF2B5EF4-FFF2-40B4-BE49-F238E27FC236}">
                <a16:creationId xmlns:a16="http://schemas.microsoft.com/office/drawing/2014/main" id="{6B9186C8-28B0-4B48-B99B-90A73E071FD2}"/>
              </a:ext>
            </a:extLst>
          </p:cNvPr>
          <p:cNvSpPr>
            <a:spLocks noGrp="1"/>
          </p:cNvSpPr>
          <p:nvPr>
            <p:ph idx="1"/>
          </p:nvPr>
        </p:nvSpPr>
        <p:spPr/>
        <p:txBody>
          <a:bodyPr/>
          <a:lstStyle/>
          <a:p>
            <a:pPr algn="l"/>
            <a:r>
              <a:rPr lang="en-US" sz="1800" b="1" i="0" u="none" strike="noStrike" baseline="0" dirty="0">
                <a:solidFill>
                  <a:srgbClr val="444444"/>
                </a:solidFill>
                <a:latin typeface="PTSans-Bold"/>
              </a:rPr>
              <a:t>Chain of Responsibility </a:t>
            </a:r>
            <a:r>
              <a:rPr lang="en-US" sz="1800" b="0" i="0" u="none" strike="noStrike" baseline="0" dirty="0">
                <a:solidFill>
                  <a:srgbClr val="444444"/>
                </a:solidFill>
                <a:latin typeface="PTSans-Regular"/>
              </a:rPr>
              <a:t>is a behavioral design pattern that lets you pass requests along a chain of handlers</a:t>
            </a:r>
          </a:p>
          <a:p>
            <a:pPr algn="l"/>
            <a:r>
              <a:rPr lang="en-US" sz="1800" b="0" i="0" u="none" strike="noStrike" baseline="0" dirty="0">
                <a:solidFill>
                  <a:srgbClr val="444444"/>
                </a:solidFill>
                <a:latin typeface="PTSans-Regular"/>
              </a:rPr>
              <a:t>Upon receiving a request, each handler decides either to process the request or to pass it to the next handler in the chain.</a:t>
            </a:r>
          </a:p>
          <a:p>
            <a:pPr algn="l"/>
            <a:endParaRPr lang="en-US" sz="1800" b="0" i="0" u="none" strike="noStrike" baseline="0" dirty="0">
              <a:solidFill>
                <a:srgbClr val="444444"/>
              </a:solidFill>
              <a:latin typeface="PTSans-Regular"/>
            </a:endParaRPr>
          </a:p>
          <a:p>
            <a:pPr algn="l"/>
            <a:endParaRPr lang="en-US" dirty="0"/>
          </a:p>
        </p:txBody>
      </p:sp>
    </p:spTree>
    <p:extLst>
      <p:ext uri="{BB962C8B-B14F-4D97-AF65-F5344CB8AC3E}">
        <p14:creationId xmlns:p14="http://schemas.microsoft.com/office/powerpoint/2010/main" val="250527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6F3E-FE60-4013-80E0-C0B9337242FA}"/>
              </a:ext>
            </a:extLst>
          </p:cNvPr>
          <p:cNvSpPr>
            <a:spLocks noGrp="1"/>
          </p:cNvSpPr>
          <p:nvPr>
            <p:ph type="title"/>
          </p:nvPr>
        </p:nvSpPr>
        <p:spPr/>
        <p:txBody>
          <a:bodyPr/>
          <a:lstStyle/>
          <a:p>
            <a:r>
              <a:rPr lang="en-US" dirty="0"/>
              <a:t>Creational Patterns</a:t>
            </a:r>
          </a:p>
        </p:txBody>
      </p:sp>
      <p:sp>
        <p:nvSpPr>
          <p:cNvPr id="3" name="Content Placeholder 2">
            <a:extLst>
              <a:ext uri="{FF2B5EF4-FFF2-40B4-BE49-F238E27FC236}">
                <a16:creationId xmlns:a16="http://schemas.microsoft.com/office/drawing/2014/main" id="{AA328634-CBEC-4D1B-9083-E66C6FA8FD81}"/>
              </a:ext>
            </a:extLst>
          </p:cNvPr>
          <p:cNvSpPr>
            <a:spLocks noGrp="1"/>
          </p:cNvSpPr>
          <p:nvPr>
            <p:ph idx="1"/>
          </p:nvPr>
        </p:nvSpPr>
        <p:spPr/>
        <p:txBody>
          <a:bodyPr/>
          <a:lstStyle/>
          <a:p>
            <a:pPr marL="342900" indent="-342900">
              <a:buFont typeface="Arial" charset="0"/>
              <a:buChar char="•"/>
            </a:pPr>
            <a:r>
              <a:rPr lang="en-US" dirty="0"/>
              <a:t>Singleton</a:t>
            </a:r>
          </a:p>
          <a:p>
            <a:pPr marL="342900" indent="-342900">
              <a:buFont typeface="Arial" charset="0"/>
              <a:buChar char="•"/>
            </a:pPr>
            <a:r>
              <a:rPr lang="en-US" dirty="0"/>
              <a:t>Factory</a:t>
            </a:r>
          </a:p>
          <a:p>
            <a:pPr marL="342900" indent="-342900">
              <a:buFont typeface="Arial" charset="0"/>
              <a:buChar char="•"/>
            </a:pPr>
            <a:r>
              <a:rPr lang="en-US" dirty="0"/>
              <a:t>Abstract Factory</a:t>
            </a:r>
          </a:p>
          <a:p>
            <a:pPr marL="342900" indent="-342900">
              <a:buFont typeface="Arial" charset="0"/>
              <a:buChar char="•"/>
            </a:pPr>
            <a:r>
              <a:rPr lang="en-US" dirty="0"/>
              <a:t>Builder</a:t>
            </a:r>
          </a:p>
          <a:p>
            <a:pPr marL="342900" indent="-342900">
              <a:buFont typeface="Arial" charset="0"/>
              <a:buChar char="•"/>
            </a:pPr>
            <a:r>
              <a:rPr lang="en-US" dirty="0"/>
              <a:t>Prototype</a:t>
            </a:r>
          </a:p>
          <a:p>
            <a:endParaRPr lang="en-US" dirty="0"/>
          </a:p>
        </p:txBody>
      </p:sp>
    </p:spTree>
    <p:extLst>
      <p:ext uri="{BB962C8B-B14F-4D97-AF65-F5344CB8AC3E}">
        <p14:creationId xmlns:p14="http://schemas.microsoft.com/office/powerpoint/2010/main" val="424155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3AA4-6E92-4221-8E1D-5359E24A858D}"/>
              </a:ext>
            </a:extLst>
          </p:cNvPr>
          <p:cNvSpPr>
            <a:spLocks noGrp="1"/>
          </p:cNvSpPr>
          <p:nvPr>
            <p:ph type="title"/>
          </p:nvPr>
        </p:nvSpPr>
        <p:spPr/>
        <p:txBody>
          <a:bodyPr/>
          <a:lstStyle/>
          <a:p>
            <a:r>
              <a:rPr lang="en-US" dirty="0"/>
              <a:t>Chain of responsibility</a:t>
            </a:r>
          </a:p>
        </p:txBody>
      </p:sp>
      <p:pic>
        <p:nvPicPr>
          <p:cNvPr id="5" name="Content Placeholder 4">
            <a:extLst>
              <a:ext uri="{FF2B5EF4-FFF2-40B4-BE49-F238E27FC236}">
                <a16:creationId xmlns:a16="http://schemas.microsoft.com/office/drawing/2014/main" id="{EEE208FD-5624-4784-B91F-01A3B1EF4574}"/>
              </a:ext>
            </a:extLst>
          </p:cNvPr>
          <p:cNvPicPr>
            <a:picLocks noGrp="1" noChangeAspect="1"/>
          </p:cNvPicPr>
          <p:nvPr>
            <p:ph idx="1"/>
          </p:nvPr>
        </p:nvPicPr>
        <p:blipFill>
          <a:blip r:embed="rId2"/>
          <a:stretch>
            <a:fillRect/>
          </a:stretch>
        </p:blipFill>
        <p:spPr>
          <a:xfrm>
            <a:off x="1316421" y="2331507"/>
            <a:ext cx="8336575" cy="2440502"/>
          </a:xfrm>
        </p:spPr>
      </p:pic>
    </p:spTree>
    <p:extLst>
      <p:ext uri="{BB962C8B-B14F-4D97-AF65-F5344CB8AC3E}">
        <p14:creationId xmlns:p14="http://schemas.microsoft.com/office/powerpoint/2010/main" val="201868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60EA-20CB-4B05-85CD-3496E5D903E4}"/>
              </a:ext>
            </a:extLst>
          </p:cNvPr>
          <p:cNvSpPr>
            <a:spLocks noGrp="1"/>
          </p:cNvSpPr>
          <p:nvPr>
            <p:ph type="title"/>
          </p:nvPr>
        </p:nvSpPr>
        <p:spPr/>
        <p:txBody>
          <a:bodyPr/>
          <a:lstStyle/>
          <a:p>
            <a:r>
              <a:rPr lang="en-US" dirty="0"/>
              <a:t>Chain of Responsibility</a:t>
            </a:r>
          </a:p>
        </p:txBody>
      </p:sp>
      <p:pic>
        <p:nvPicPr>
          <p:cNvPr id="5" name="Content Placeholder 4">
            <a:extLst>
              <a:ext uri="{FF2B5EF4-FFF2-40B4-BE49-F238E27FC236}">
                <a16:creationId xmlns:a16="http://schemas.microsoft.com/office/drawing/2014/main" id="{725B3A6C-08CD-4D16-99E8-A8277658E367}"/>
              </a:ext>
            </a:extLst>
          </p:cNvPr>
          <p:cNvPicPr>
            <a:picLocks noGrp="1" noChangeAspect="1"/>
          </p:cNvPicPr>
          <p:nvPr>
            <p:ph idx="1"/>
          </p:nvPr>
        </p:nvPicPr>
        <p:blipFill>
          <a:blip r:embed="rId2"/>
          <a:stretch>
            <a:fillRect/>
          </a:stretch>
        </p:blipFill>
        <p:spPr>
          <a:xfrm>
            <a:off x="1521371" y="1714500"/>
            <a:ext cx="8592207" cy="4706007"/>
          </a:xfrm>
        </p:spPr>
      </p:pic>
    </p:spTree>
    <p:extLst>
      <p:ext uri="{BB962C8B-B14F-4D97-AF65-F5344CB8AC3E}">
        <p14:creationId xmlns:p14="http://schemas.microsoft.com/office/powerpoint/2010/main" val="1429240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3BCC-D61D-460F-B3C9-A4C8AF3C6BC2}"/>
              </a:ext>
            </a:extLst>
          </p:cNvPr>
          <p:cNvSpPr>
            <a:spLocks noGrp="1"/>
          </p:cNvSpPr>
          <p:nvPr>
            <p:ph type="title"/>
          </p:nvPr>
        </p:nvSpPr>
        <p:spPr/>
        <p:txBody>
          <a:bodyPr/>
          <a:lstStyle/>
          <a:p>
            <a:r>
              <a:rPr lang="en-US" dirty="0"/>
              <a:t>Iterator</a:t>
            </a:r>
          </a:p>
        </p:txBody>
      </p:sp>
      <p:sp>
        <p:nvSpPr>
          <p:cNvPr id="3" name="Content Placeholder 2">
            <a:extLst>
              <a:ext uri="{FF2B5EF4-FFF2-40B4-BE49-F238E27FC236}">
                <a16:creationId xmlns:a16="http://schemas.microsoft.com/office/drawing/2014/main" id="{C5B86C64-A264-4401-AEF7-E8F24264D356}"/>
              </a:ext>
            </a:extLst>
          </p:cNvPr>
          <p:cNvSpPr>
            <a:spLocks noGrp="1"/>
          </p:cNvSpPr>
          <p:nvPr>
            <p:ph idx="1"/>
          </p:nvPr>
        </p:nvSpPr>
        <p:spPr/>
        <p:txBody>
          <a:bodyPr/>
          <a:lstStyle/>
          <a:p>
            <a:pPr algn="l"/>
            <a:r>
              <a:rPr lang="en-US" sz="1800" b="1" i="0" u="none" strike="noStrike" baseline="0" dirty="0">
                <a:solidFill>
                  <a:srgbClr val="444444"/>
                </a:solidFill>
                <a:latin typeface="PTSans-Bold"/>
              </a:rPr>
              <a:t>Iterator </a:t>
            </a:r>
            <a:r>
              <a:rPr lang="en-US" sz="1800" b="0" i="0" u="none" strike="noStrike" baseline="0" dirty="0">
                <a:solidFill>
                  <a:srgbClr val="444444"/>
                </a:solidFill>
                <a:latin typeface="PTSans-Regular"/>
              </a:rPr>
              <a:t>is a behavioral design pattern that lets you traverse elements of a collection without exposing its underlying representation (list, stack, tree, etc.).</a:t>
            </a:r>
          </a:p>
          <a:p>
            <a:pPr algn="l"/>
            <a:r>
              <a:rPr lang="en-US" sz="1800" b="0" i="0" u="none" strike="noStrike" baseline="0" dirty="0">
                <a:solidFill>
                  <a:srgbClr val="444444"/>
                </a:solidFill>
                <a:latin typeface="PTSans-Regular"/>
              </a:rPr>
              <a:t>The main idea of the Iterator pattern is to extract the traversal behavior of a collection into a separate object called an </a:t>
            </a:r>
            <a:r>
              <a:rPr lang="en-US" sz="1800" b="0" i="1" u="none" strike="noStrike" baseline="0" dirty="0">
                <a:solidFill>
                  <a:srgbClr val="444444"/>
                </a:solidFill>
                <a:latin typeface="PTSans-Italic"/>
              </a:rPr>
              <a:t>iterator</a:t>
            </a:r>
            <a:r>
              <a:rPr lang="en-US" sz="1800" b="0" i="0" u="none" strike="noStrike" baseline="0" dirty="0">
                <a:solidFill>
                  <a:srgbClr val="444444"/>
                </a:solidFill>
                <a:latin typeface="PTSans-Regular"/>
              </a:rPr>
              <a:t>.</a:t>
            </a:r>
          </a:p>
          <a:p>
            <a:pPr algn="l"/>
            <a:endParaRPr lang="en-US" sz="1800" b="0" i="0" u="none" strike="noStrike" baseline="0" dirty="0">
              <a:solidFill>
                <a:srgbClr val="444444"/>
              </a:solidFill>
              <a:latin typeface="PTSans-Regular"/>
            </a:endParaRPr>
          </a:p>
        </p:txBody>
      </p:sp>
    </p:spTree>
    <p:extLst>
      <p:ext uri="{BB962C8B-B14F-4D97-AF65-F5344CB8AC3E}">
        <p14:creationId xmlns:p14="http://schemas.microsoft.com/office/powerpoint/2010/main" val="467127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0912-22BF-4084-950E-30F11226F347}"/>
              </a:ext>
            </a:extLst>
          </p:cNvPr>
          <p:cNvSpPr>
            <a:spLocks noGrp="1"/>
          </p:cNvSpPr>
          <p:nvPr>
            <p:ph type="title"/>
          </p:nvPr>
        </p:nvSpPr>
        <p:spPr/>
        <p:txBody>
          <a:bodyPr/>
          <a:lstStyle/>
          <a:p>
            <a:r>
              <a:rPr lang="en-US" dirty="0"/>
              <a:t>Iterator</a:t>
            </a:r>
          </a:p>
        </p:txBody>
      </p:sp>
      <p:pic>
        <p:nvPicPr>
          <p:cNvPr id="5" name="Content Placeholder 4">
            <a:extLst>
              <a:ext uri="{FF2B5EF4-FFF2-40B4-BE49-F238E27FC236}">
                <a16:creationId xmlns:a16="http://schemas.microsoft.com/office/drawing/2014/main" id="{F01BA38D-85E5-4BD5-9F23-C528CE2D9C0D}"/>
              </a:ext>
            </a:extLst>
          </p:cNvPr>
          <p:cNvPicPr>
            <a:picLocks noGrp="1" noChangeAspect="1"/>
          </p:cNvPicPr>
          <p:nvPr>
            <p:ph idx="1"/>
          </p:nvPr>
        </p:nvPicPr>
        <p:blipFill>
          <a:blip r:embed="rId2"/>
          <a:stretch>
            <a:fillRect/>
          </a:stretch>
        </p:blipFill>
        <p:spPr>
          <a:xfrm>
            <a:off x="1072055" y="1883979"/>
            <a:ext cx="8836573" cy="3953203"/>
          </a:xfrm>
        </p:spPr>
      </p:pic>
    </p:spTree>
    <p:extLst>
      <p:ext uri="{BB962C8B-B14F-4D97-AF65-F5344CB8AC3E}">
        <p14:creationId xmlns:p14="http://schemas.microsoft.com/office/powerpoint/2010/main" val="1915299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0986-1091-4814-952E-30C9013D0025}"/>
              </a:ext>
            </a:extLst>
          </p:cNvPr>
          <p:cNvSpPr>
            <a:spLocks noGrp="1"/>
          </p:cNvSpPr>
          <p:nvPr>
            <p:ph type="title"/>
          </p:nvPr>
        </p:nvSpPr>
        <p:spPr/>
        <p:txBody>
          <a:bodyPr/>
          <a:lstStyle/>
          <a:p>
            <a:r>
              <a:rPr lang="en-US" dirty="0"/>
              <a:t>Iterator – When to use</a:t>
            </a:r>
          </a:p>
        </p:txBody>
      </p:sp>
      <p:sp>
        <p:nvSpPr>
          <p:cNvPr id="3" name="Content Placeholder 2">
            <a:extLst>
              <a:ext uri="{FF2B5EF4-FFF2-40B4-BE49-F238E27FC236}">
                <a16:creationId xmlns:a16="http://schemas.microsoft.com/office/drawing/2014/main" id="{8C8C9501-EAC5-4859-84B2-CF7E85A2BC7D}"/>
              </a:ext>
            </a:extLst>
          </p:cNvPr>
          <p:cNvSpPr>
            <a:spLocks noGrp="1"/>
          </p:cNvSpPr>
          <p:nvPr>
            <p:ph idx="1"/>
          </p:nvPr>
        </p:nvSpPr>
        <p:spPr/>
        <p:txBody>
          <a:bodyPr/>
          <a:lstStyle/>
          <a:p>
            <a:r>
              <a:rPr lang="en-US" dirty="0"/>
              <a:t>Use the Iterator pattern when your collection has a complex data structure under the hood, but you want to hide its complexity from clients (either for convenience or security reasons).</a:t>
            </a:r>
          </a:p>
          <a:p>
            <a:pPr algn="l"/>
            <a:r>
              <a:rPr lang="en-US" sz="1800" b="1" i="0" u="none" strike="noStrike" baseline="0" dirty="0">
                <a:solidFill>
                  <a:srgbClr val="444444"/>
                </a:solidFill>
                <a:latin typeface="PTSans-Bold"/>
              </a:rPr>
              <a:t>Use the Iterator when you want your code to be able to traverse different data structures or when types of these structures are unknown beforehand.</a:t>
            </a:r>
          </a:p>
          <a:p>
            <a:pPr algn="l"/>
            <a:r>
              <a:rPr lang="en-US" sz="1800" b="0" i="0" u="none" strike="noStrike" baseline="0" dirty="0">
                <a:solidFill>
                  <a:srgbClr val="444444"/>
                </a:solidFill>
                <a:latin typeface="PTSans-Regular"/>
              </a:rPr>
              <a:t>You can use </a:t>
            </a:r>
            <a:r>
              <a:rPr lang="en-US" sz="1800" b="1" i="0" u="none" strike="noStrike" baseline="0" dirty="0">
                <a:solidFill>
                  <a:srgbClr val="444444"/>
                </a:solidFill>
                <a:latin typeface="PTSans-Bold"/>
              </a:rPr>
              <a:t>Iterators </a:t>
            </a:r>
            <a:r>
              <a:rPr lang="en-US" sz="1800" b="0" i="0" u="none" strike="noStrike" baseline="0" dirty="0">
                <a:solidFill>
                  <a:srgbClr val="444444"/>
                </a:solidFill>
                <a:latin typeface="PTSans-Regular"/>
              </a:rPr>
              <a:t>to traverse </a:t>
            </a:r>
            <a:r>
              <a:rPr lang="en-US" sz="1800" b="1" i="0" u="none" strike="noStrike" baseline="0" dirty="0">
                <a:solidFill>
                  <a:srgbClr val="444444"/>
                </a:solidFill>
                <a:latin typeface="PTSans-Bold"/>
              </a:rPr>
              <a:t>Composite </a:t>
            </a:r>
            <a:r>
              <a:rPr lang="en-US" sz="1800" b="0" i="0" u="none" strike="noStrike" baseline="0" dirty="0">
                <a:solidFill>
                  <a:srgbClr val="444444"/>
                </a:solidFill>
                <a:latin typeface="PTSans-Regular"/>
              </a:rPr>
              <a:t>trees</a:t>
            </a:r>
            <a:endParaRPr lang="en-US" dirty="0"/>
          </a:p>
        </p:txBody>
      </p:sp>
    </p:spTree>
    <p:extLst>
      <p:ext uri="{BB962C8B-B14F-4D97-AF65-F5344CB8AC3E}">
        <p14:creationId xmlns:p14="http://schemas.microsoft.com/office/powerpoint/2010/main" val="1597134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C592-E35B-4A28-B03D-0E172015FA96}"/>
              </a:ext>
            </a:extLst>
          </p:cNvPr>
          <p:cNvSpPr>
            <a:spLocks noGrp="1"/>
          </p:cNvSpPr>
          <p:nvPr>
            <p:ph type="title"/>
          </p:nvPr>
        </p:nvSpPr>
        <p:spPr/>
        <p:txBody>
          <a:bodyPr/>
          <a:lstStyle/>
          <a:p>
            <a:r>
              <a:rPr lang="en-US" dirty="0"/>
              <a:t>Template Method</a:t>
            </a:r>
          </a:p>
        </p:txBody>
      </p:sp>
      <p:sp>
        <p:nvSpPr>
          <p:cNvPr id="3" name="Content Placeholder 2">
            <a:extLst>
              <a:ext uri="{FF2B5EF4-FFF2-40B4-BE49-F238E27FC236}">
                <a16:creationId xmlns:a16="http://schemas.microsoft.com/office/drawing/2014/main" id="{81F4D6D0-1CFC-4380-8BB9-FCD2AA883CE1}"/>
              </a:ext>
            </a:extLst>
          </p:cNvPr>
          <p:cNvSpPr>
            <a:spLocks noGrp="1"/>
          </p:cNvSpPr>
          <p:nvPr>
            <p:ph idx="1"/>
          </p:nvPr>
        </p:nvSpPr>
        <p:spPr/>
        <p:txBody>
          <a:bodyPr>
            <a:normAutofit fontScale="92500" lnSpcReduction="20000"/>
          </a:bodyPr>
          <a:lstStyle/>
          <a:p>
            <a:pPr marL="342900" indent="-342900">
              <a:buFont typeface="Arial" charset="0"/>
              <a:buChar char="•"/>
            </a:pPr>
            <a:r>
              <a:rPr lang="en-US" dirty="0"/>
              <a:t>The Template Method Pattern allows you to: </a:t>
            </a:r>
          </a:p>
          <a:p>
            <a:pPr marL="342900" indent="-342900">
              <a:buFont typeface="Arial" charset="0"/>
              <a:buChar char="•"/>
            </a:pPr>
            <a:r>
              <a:rPr lang="en-US" dirty="0"/>
              <a:t>Define the skeleton of an algorithm in an operation, deferring some steps to subclasses</a:t>
            </a:r>
          </a:p>
          <a:p>
            <a:pPr marL="342900" indent="-342900">
              <a:buFont typeface="Arial" charset="0"/>
              <a:buChar char="•"/>
            </a:pPr>
            <a:r>
              <a:rPr lang="en-US" dirty="0"/>
              <a:t>Let subclasses to redefine certain steps of an algorithm without changing the algorithm’s structure</a:t>
            </a:r>
          </a:p>
          <a:p>
            <a:pPr marL="342900" indent="-342900">
              <a:buFont typeface="Arial" charset="0"/>
              <a:buChar char="•"/>
            </a:pPr>
            <a:r>
              <a:rPr lang="en-US" dirty="0"/>
              <a:t>Reuse the skeleton of an algorithm (the steps) when some steps might be implemented in multiple ways</a:t>
            </a:r>
          </a:p>
          <a:p>
            <a:pPr marL="631825" lvl="1" indent="-342900">
              <a:buFont typeface="Arial" charset="0"/>
              <a:buChar char="•"/>
            </a:pPr>
            <a:r>
              <a:rPr lang="en-US" dirty="0"/>
              <a:t>Delegate multiple ways to subclasses</a:t>
            </a:r>
          </a:p>
          <a:p>
            <a:pPr marL="631825" lvl="1" indent="-342900">
              <a:buFont typeface="Arial" charset="0"/>
              <a:buChar char="•"/>
            </a:pPr>
            <a:r>
              <a:rPr lang="en-US" dirty="0"/>
              <a:t>Only specific steps implemented in subclasses</a:t>
            </a:r>
          </a:p>
          <a:p>
            <a:pPr marL="342900" indent="-342900">
              <a:buFont typeface="Arial" charset="0"/>
              <a:buChar char="•"/>
            </a:pPr>
            <a:r>
              <a:rPr lang="en-US" dirty="0"/>
              <a:t> Define default implementations in super class</a:t>
            </a:r>
          </a:p>
          <a:p>
            <a:endParaRPr lang="en-US" dirty="0"/>
          </a:p>
        </p:txBody>
      </p:sp>
    </p:spTree>
    <p:extLst>
      <p:ext uri="{BB962C8B-B14F-4D97-AF65-F5344CB8AC3E}">
        <p14:creationId xmlns:p14="http://schemas.microsoft.com/office/powerpoint/2010/main" val="2358415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A281-A559-4D03-9D3B-6B1FCB63ED5A}"/>
              </a:ext>
            </a:extLst>
          </p:cNvPr>
          <p:cNvSpPr>
            <a:spLocks noGrp="1"/>
          </p:cNvSpPr>
          <p:nvPr>
            <p:ph type="title"/>
          </p:nvPr>
        </p:nvSpPr>
        <p:spPr/>
        <p:txBody>
          <a:bodyPr/>
          <a:lstStyle/>
          <a:p>
            <a:r>
              <a:rPr lang="en-US" dirty="0"/>
              <a:t>Class Diagram - Template</a:t>
            </a:r>
          </a:p>
        </p:txBody>
      </p:sp>
      <p:sp>
        <p:nvSpPr>
          <p:cNvPr id="3" name="Content Placeholder 2">
            <a:extLst>
              <a:ext uri="{FF2B5EF4-FFF2-40B4-BE49-F238E27FC236}">
                <a16:creationId xmlns:a16="http://schemas.microsoft.com/office/drawing/2014/main" id="{C3450D8A-F516-4A57-8F36-500516BF6D56}"/>
              </a:ext>
            </a:extLst>
          </p:cNvPr>
          <p:cNvSpPr>
            <a:spLocks noGrp="1"/>
          </p:cNvSpPr>
          <p:nvPr>
            <p:ph idx="1"/>
          </p:nvPr>
        </p:nvSpPr>
        <p:spPr/>
        <p:txBody>
          <a:bodyPr/>
          <a:lstStyle/>
          <a:p>
            <a:pPr marL="342900" indent="-342900">
              <a:buFont typeface="Arial" charset="0"/>
              <a:buChar char="•"/>
            </a:pPr>
            <a:r>
              <a:rPr lang="en-US" dirty="0"/>
              <a:t>Client gets the </a:t>
            </a:r>
            <a:r>
              <a:rPr lang="en-US" dirty="0" err="1"/>
              <a:t>ConcreteClass</a:t>
            </a:r>
            <a:endParaRPr lang="en-US" dirty="0"/>
          </a:p>
          <a:p>
            <a:pPr marL="342900" indent="-342900">
              <a:buFont typeface="Arial" charset="0"/>
              <a:buChar char="•"/>
            </a:pPr>
            <a:r>
              <a:rPr lang="en-US" dirty="0"/>
              <a:t>Client calls </a:t>
            </a:r>
            <a:r>
              <a:rPr lang="en-US" dirty="0" err="1">
                <a:solidFill>
                  <a:srgbClr val="FF0000"/>
                </a:solidFill>
              </a:rPr>
              <a:t>templateMethod</a:t>
            </a:r>
            <a:r>
              <a:rPr lang="en-US" dirty="0">
                <a:solidFill>
                  <a:srgbClr val="FF0000"/>
                </a:solidFill>
              </a:rPr>
              <a:t>()</a:t>
            </a:r>
          </a:p>
          <a:p>
            <a:pPr marL="342900" indent="-342900">
              <a:buFont typeface="Arial" charset="0"/>
              <a:buChar char="•"/>
            </a:pPr>
            <a:r>
              <a:rPr lang="en-US" dirty="0"/>
              <a:t> </a:t>
            </a:r>
            <a:r>
              <a:rPr lang="en-US" dirty="0" err="1">
                <a:solidFill>
                  <a:srgbClr val="FF0000"/>
                </a:solidFill>
              </a:rPr>
              <a:t>templateMethod</a:t>
            </a:r>
            <a:r>
              <a:rPr lang="en-US" dirty="0">
                <a:solidFill>
                  <a:srgbClr val="FF0000"/>
                </a:solidFill>
              </a:rPr>
              <a:t>()</a:t>
            </a:r>
            <a:r>
              <a:rPr lang="en-US" dirty="0"/>
              <a:t> sequences the steps</a:t>
            </a:r>
          </a:p>
          <a:p>
            <a:endParaRPr lang="en-US" dirty="0"/>
          </a:p>
        </p:txBody>
      </p:sp>
      <p:pic>
        <p:nvPicPr>
          <p:cNvPr id="4" name="Picture 3">
            <a:extLst>
              <a:ext uri="{FF2B5EF4-FFF2-40B4-BE49-F238E27FC236}">
                <a16:creationId xmlns:a16="http://schemas.microsoft.com/office/drawing/2014/main" id="{5AC99F38-7D76-4C40-B868-14AA4CE68891}"/>
              </a:ext>
            </a:extLst>
          </p:cNvPr>
          <p:cNvPicPr>
            <a:picLocks noChangeAspect="1"/>
          </p:cNvPicPr>
          <p:nvPr/>
        </p:nvPicPr>
        <p:blipFill>
          <a:blip r:embed="rId2"/>
          <a:stretch>
            <a:fillRect/>
          </a:stretch>
        </p:blipFill>
        <p:spPr>
          <a:xfrm>
            <a:off x="3723547" y="3429000"/>
            <a:ext cx="2372453" cy="3273529"/>
          </a:xfrm>
          <a:prstGeom prst="rect">
            <a:avLst/>
          </a:prstGeom>
        </p:spPr>
      </p:pic>
    </p:spTree>
    <p:extLst>
      <p:ext uri="{BB962C8B-B14F-4D97-AF65-F5344CB8AC3E}">
        <p14:creationId xmlns:p14="http://schemas.microsoft.com/office/powerpoint/2010/main" val="83282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B6A6-74BF-4038-A59E-1C7A077DEE79}"/>
              </a:ext>
            </a:extLst>
          </p:cNvPr>
          <p:cNvSpPr>
            <a:spLocks noGrp="1"/>
          </p:cNvSpPr>
          <p:nvPr>
            <p:ph type="title"/>
          </p:nvPr>
        </p:nvSpPr>
        <p:spPr/>
        <p:txBody>
          <a:bodyPr/>
          <a:lstStyle/>
          <a:p>
            <a:r>
              <a:rPr lang="en-US" dirty="0"/>
              <a:t>When to use – Template Pattern</a:t>
            </a:r>
          </a:p>
        </p:txBody>
      </p:sp>
      <p:sp>
        <p:nvSpPr>
          <p:cNvPr id="3" name="Content Placeholder 2">
            <a:extLst>
              <a:ext uri="{FF2B5EF4-FFF2-40B4-BE49-F238E27FC236}">
                <a16:creationId xmlns:a16="http://schemas.microsoft.com/office/drawing/2014/main" id="{D8339494-7C5E-4EAD-9F79-779BB4238E8E}"/>
              </a:ext>
            </a:extLst>
          </p:cNvPr>
          <p:cNvSpPr>
            <a:spLocks noGrp="1"/>
          </p:cNvSpPr>
          <p:nvPr>
            <p:ph idx="1"/>
          </p:nvPr>
        </p:nvSpPr>
        <p:spPr/>
        <p:txBody>
          <a:bodyPr/>
          <a:lstStyle/>
          <a:p>
            <a:pPr algn="l"/>
            <a:r>
              <a:rPr lang="en-US" sz="1800" b="1" i="0" u="none" strike="noStrike" baseline="0" dirty="0">
                <a:solidFill>
                  <a:srgbClr val="444444"/>
                </a:solidFill>
                <a:latin typeface="PTSans-Bold"/>
              </a:rPr>
              <a:t>Use the Template Method pattern when you want to let clients extend only particular steps of an algorithm, but not the whole algorithm or its structure</a:t>
            </a:r>
          </a:p>
          <a:p>
            <a:pPr algn="l"/>
            <a:r>
              <a:rPr lang="en-US" sz="1800" b="1" i="0" u="none" strike="noStrike" baseline="0" dirty="0">
                <a:solidFill>
                  <a:srgbClr val="444444"/>
                </a:solidFill>
                <a:latin typeface="PTSans-Bold"/>
              </a:rPr>
              <a:t>Use the pattern when you have several classes that contain almost identical algorithms with some minor differences. As a result, you might need to modify all classes when the algorithm changes.</a:t>
            </a:r>
          </a:p>
          <a:p>
            <a:pPr algn="l"/>
            <a:endParaRPr lang="en-US" dirty="0"/>
          </a:p>
        </p:txBody>
      </p:sp>
    </p:spTree>
    <p:extLst>
      <p:ext uri="{BB962C8B-B14F-4D97-AF65-F5344CB8AC3E}">
        <p14:creationId xmlns:p14="http://schemas.microsoft.com/office/powerpoint/2010/main" val="4260255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CD4B-72D5-4556-B8AD-5220BF81ED4C}"/>
              </a:ext>
            </a:extLst>
          </p:cNvPr>
          <p:cNvSpPr>
            <a:spLocks noGrp="1"/>
          </p:cNvSpPr>
          <p:nvPr>
            <p:ph type="title"/>
          </p:nvPr>
        </p:nvSpPr>
        <p:spPr/>
        <p:txBody>
          <a:bodyPr/>
          <a:lstStyle/>
          <a:p>
            <a:r>
              <a:rPr lang="en-US" dirty="0"/>
              <a:t>Visitor pattern</a:t>
            </a:r>
          </a:p>
        </p:txBody>
      </p:sp>
      <p:sp>
        <p:nvSpPr>
          <p:cNvPr id="3" name="Content Placeholder 2">
            <a:extLst>
              <a:ext uri="{FF2B5EF4-FFF2-40B4-BE49-F238E27FC236}">
                <a16:creationId xmlns:a16="http://schemas.microsoft.com/office/drawing/2014/main" id="{285EAAFD-4B12-4072-A15F-B75A887CF4DB}"/>
              </a:ext>
            </a:extLst>
          </p:cNvPr>
          <p:cNvSpPr>
            <a:spLocks noGrp="1"/>
          </p:cNvSpPr>
          <p:nvPr>
            <p:ph idx="1"/>
          </p:nvPr>
        </p:nvSpPr>
        <p:spPr/>
        <p:txBody>
          <a:bodyPr>
            <a:normAutofit fontScale="85000" lnSpcReduction="10000"/>
          </a:bodyPr>
          <a:lstStyle/>
          <a:p>
            <a:pPr marL="342900" indent="-342900">
              <a:buFont typeface="Arial" charset="0"/>
              <a:buChar char="•"/>
            </a:pPr>
            <a:r>
              <a:rPr lang="en-US" dirty="0"/>
              <a:t>The Visitor Design Pattern: </a:t>
            </a:r>
          </a:p>
          <a:p>
            <a:pPr marL="342900" indent="-342900">
              <a:buFont typeface="Arial" charset="0"/>
              <a:buChar char="•"/>
            </a:pPr>
            <a:r>
              <a:rPr lang="en-US" dirty="0"/>
              <a:t>Represents an operation to be performed on the elements of an object structure</a:t>
            </a:r>
          </a:p>
          <a:p>
            <a:pPr marL="631825" lvl="1" indent="-342900">
              <a:buFont typeface="Arial" charset="0"/>
              <a:buChar char="•"/>
            </a:pPr>
            <a:r>
              <a:rPr lang="en-US" dirty="0"/>
              <a:t>Visitor lets you define a new operation without changing the classes of the elements on which it operates</a:t>
            </a:r>
          </a:p>
          <a:p>
            <a:pPr marL="342900" indent="-342900">
              <a:buFont typeface="Arial" charset="0"/>
              <a:buChar char="•"/>
            </a:pPr>
            <a:r>
              <a:rPr lang="en-US" dirty="0"/>
              <a:t>Is useful when designing an operation across a heterogeneous collection of objects of a class hierarchy like a Composite</a:t>
            </a:r>
          </a:p>
          <a:p>
            <a:pPr marL="631825" lvl="1" indent="-342900">
              <a:buFont typeface="Arial" charset="0"/>
              <a:buChar char="•"/>
            </a:pPr>
            <a:r>
              <a:rPr lang="en-US" dirty="0"/>
              <a:t>The Visitor pattern allows the operation to be defined without changing the class of any of the objects in the collection</a:t>
            </a:r>
          </a:p>
          <a:p>
            <a:pPr marL="342900" indent="-342900">
              <a:buFont typeface="Arial" charset="0"/>
              <a:buChar char="•"/>
            </a:pPr>
            <a:r>
              <a:rPr lang="en-US" dirty="0"/>
              <a:t>Defines the operation in a separate class referred to as a visitor class</a:t>
            </a:r>
          </a:p>
          <a:p>
            <a:pPr marL="342900" indent="-342900">
              <a:buFont typeface="Arial" charset="0"/>
              <a:buChar char="•"/>
            </a:pPr>
            <a:r>
              <a:rPr lang="en-US" dirty="0"/>
              <a:t>This separates the operation from the object collection that it operates on</a:t>
            </a:r>
          </a:p>
          <a:p>
            <a:endParaRPr lang="en-US" dirty="0"/>
          </a:p>
        </p:txBody>
      </p:sp>
    </p:spTree>
    <p:extLst>
      <p:ext uri="{BB962C8B-B14F-4D97-AF65-F5344CB8AC3E}">
        <p14:creationId xmlns:p14="http://schemas.microsoft.com/office/powerpoint/2010/main" val="738811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E9D1-056B-423A-B163-ED51A76DB271}"/>
              </a:ext>
            </a:extLst>
          </p:cNvPr>
          <p:cNvSpPr>
            <a:spLocks noGrp="1"/>
          </p:cNvSpPr>
          <p:nvPr>
            <p:ph type="title"/>
          </p:nvPr>
        </p:nvSpPr>
        <p:spPr/>
        <p:txBody>
          <a:bodyPr/>
          <a:lstStyle/>
          <a:p>
            <a:r>
              <a:rPr lang="en-US" dirty="0"/>
              <a:t>Visitor</a:t>
            </a:r>
          </a:p>
        </p:txBody>
      </p:sp>
      <p:pic>
        <p:nvPicPr>
          <p:cNvPr id="5" name="Content Placeholder 4">
            <a:extLst>
              <a:ext uri="{FF2B5EF4-FFF2-40B4-BE49-F238E27FC236}">
                <a16:creationId xmlns:a16="http://schemas.microsoft.com/office/drawing/2014/main" id="{A08D8153-8E77-482C-B613-9C2651C7D1ED}"/>
              </a:ext>
            </a:extLst>
          </p:cNvPr>
          <p:cNvPicPr>
            <a:picLocks noGrp="1" noChangeAspect="1"/>
          </p:cNvPicPr>
          <p:nvPr>
            <p:ph idx="1"/>
          </p:nvPr>
        </p:nvPicPr>
        <p:blipFill>
          <a:blip r:embed="rId2"/>
          <a:stretch>
            <a:fillRect/>
          </a:stretch>
        </p:blipFill>
        <p:spPr>
          <a:xfrm>
            <a:off x="3474357" y="2016125"/>
            <a:ext cx="5557610" cy="3449638"/>
          </a:xfrm>
        </p:spPr>
      </p:pic>
    </p:spTree>
    <p:extLst>
      <p:ext uri="{BB962C8B-B14F-4D97-AF65-F5344CB8AC3E}">
        <p14:creationId xmlns:p14="http://schemas.microsoft.com/office/powerpoint/2010/main" val="2070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B1BE-E22B-48FE-8B8C-45F1E3A92A70}"/>
              </a:ext>
            </a:extLst>
          </p:cNvPr>
          <p:cNvSpPr>
            <a:spLocks noGrp="1"/>
          </p:cNvSpPr>
          <p:nvPr>
            <p:ph type="title"/>
          </p:nvPr>
        </p:nvSpPr>
        <p:spPr/>
        <p:txBody>
          <a:bodyPr/>
          <a:lstStyle/>
          <a:p>
            <a:r>
              <a:rPr lang="en-US" dirty="0"/>
              <a:t>Structural Patterns</a:t>
            </a:r>
          </a:p>
        </p:txBody>
      </p:sp>
      <p:sp>
        <p:nvSpPr>
          <p:cNvPr id="3" name="Content Placeholder 2">
            <a:extLst>
              <a:ext uri="{FF2B5EF4-FFF2-40B4-BE49-F238E27FC236}">
                <a16:creationId xmlns:a16="http://schemas.microsoft.com/office/drawing/2014/main" id="{20A8AF91-718D-4542-A566-EF0EEA86608F}"/>
              </a:ext>
            </a:extLst>
          </p:cNvPr>
          <p:cNvSpPr>
            <a:spLocks noGrp="1"/>
          </p:cNvSpPr>
          <p:nvPr>
            <p:ph idx="1"/>
          </p:nvPr>
        </p:nvSpPr>
        <p:spPr/>
        <p:txBody>
          <a:bodyPr/>
          <a:lstStyle/>
          <a:p>
            <a:pPr marL="342900" indent="-342900">
              <a:buFont typeface="Arial" charset="0"/>
              <a:buChar char="•"/>
            </a:pPr>
            <a:r>
              <a:rPr lang="en-US" dirty="0"/>
              <a:t>Concerned with how classes and objects are composed to form larger structures </a:t>
            </a:r>
          </a:p>
          <a:p>
            <a:pPr marL="342900" indent="-342900">
              <a:buFont typeface="Arial" charset="0"/>
              <a:buChar char="•"/>
            </a:pPr>
            <a:r>
              <a:rPr lang="en-US" dirty="0"/>
              <a:t>Use inheritance to compose interfaces or implementations </a:t>
            </a:r>
          </a:p>
          <a:p>
            <a:pPr marL="342900" indent="-342900">
              <a:buFont typeface="Arial" charset="0"/>
              <a:buChar char="•"/>
            </a:pPr>
            <a:r>
              <a:rPr lang="en-US" dirty="0"/>
              <a:t>Describe ways to compose objects to realize new functionality </a:t>
            </a:r>
          </a:p>
          <a:p>
            <a:pPr marL="342900" indent="-342900">
              <a:buFont typeface="Arial" charset="0"/>
              <a:buChar char="•"/>
            </a:pPr>
            <a:r>
              <a:rPr lang="en-US" dirty="0"/>
              <a:t>Flexibility of object composition comes from the ability to change the composition at run-time </a:t>
            </a:r>
          </a:p>
          <a:p>
            <a:pPr marL="631825" lvl="1" indent="-342900">
              <a:buFont typeface="Arial" charset="0"/>
              <a:buChar char="•"/>
            </a:pPr>
            <a:r>
              <a:rPr lang="en-US" dirty="0"/>
              <a:t>Impossible with just compile time composition</a:t>
            </a:r>
          </a:p>
          <a:p>
            <a:endParaRPr lang="en-US" dirty="0"/>
          </a:p>
        </p:txBody>
      </p:sp>
    </p:spTree>
    <p:extLst>
      <p:ext uri="{BB962C8B-B14F-4D97-AF65-F5344CB8AC3E}">
        <p14:creationId xmlns:p14="http://schemas.microsoft.com/office/powerpoint/2010/main" val="1877686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A4B6-AEA9-4FFC-B796-16185A1E4E9E}"/>
              </a:ext>
            </a:extLst>
          </p:cNvPr>
          <p:cNvSpPr>
            <a:spLocks noGrp="1"/>
          </p:cNvSpPr>
          <p:nvPr>
            <p:ph type="title"/>
          </p:nvPr>
        </p:nvSpPr>
        <p:spPr/>
        <p:txBody>
          <a:bodyPr/>
          <a:lstStyle/>
          <a:p>
            <a:r>
              <a:rPr lang="en-US" dirty="0"/>
              <a:t>Visitor When to use</a:t>
            </a:r>
          </a:p>
        </p:txBody>
      </p:sp>
      <p:sp>
        <p:nvSpPr>
          <p:cNvPr id="3" name="Content Placeholder 2">
            <a:extLst>
              <a:ext uri="{FF2B5EF4-FFF2-40B4-BE49-F238E27FC236}">
                <a16:creationId xmlns:a16="http://schemas.microsoft.com/office/drawing/2014/main" id="{18F8929E-06F5-4970-9E5C-B236B92C1AF8}"/>
              </a:ext>
            </a:extLst>
          </p:cNvPr>
          <p:cNvSpPr>
            <a:spLocks noGrp="1"/>
          </p:cNvSpPr>
          <p:nvPr>
            <p:ph idx="1"/>
          </p:nvPr>
        </p:nvSpPr>
        <p:spPr/>
        <p:txBody>
          <a:bodyPr>
            <a:normAutofit fontScale="92500" lnSpcReduction="20000"/>
          </a:bodyPr>
          <a:lstStyle/>
          <a:p>
            <a:pPr marL="342900" indent="-342900">
              <a:buFont typeface="Arial" charset="0"/>
              <a:buChar char="•"/>
            </a:pPr>
            <a:r>
              <a:rPr lang="en-US" dirty="0"/>
              <a:t>Use the Visitor Pattern when:</a:t>
            </a:r>
          </a:p>
          <a:p>
            <a:pPr marL="342900" indent="-342900">
              <a:buFont typeface="Arial" charset="0"/>
              <a:buChar char="•"/>
            </a:pPr>
            <a:r>
              <a:rPr lang="en-US" dirty="0"/>
              <a:t>An object structure contains many classes of objects with differing interfaces </a:t>
            </a:r>
            <a:r>
              <a:rPr lang="en-US" dirty="0">
                <a:sym typeface="Wingdings"/>
              </a:rPr>
              <a:t> Think TREE structure</a:t>
            </a:r>
            <a:endParaRPr lang="en-US" dirty="0"/>
          </a:p>
          <a:p>
            <a:pPr marL="631825" lvl="1" indent="-342900">
              <a:buFont typeface="Arial" charset="0"/>
              <a:buChar char="•"/>
            </a:pPr>
            <a:r>
              <a:rPr lang="en-US" dirty="0"/>
              <a:t>You want to perform operations on these objects that depend on their concrete classes </a:t>
            </a:r>
            <a:r>
              <a:rPr lang="en-US" dirty="0">
                <a:sym typeface="Wingdings"/>
              </a:rPr>
              <a:t> File vs Folder, Parent vs Child,</a:t>
            </a:r>
            <a:r>
              <a:rPr lang="en-US" dirty="0"/>
              <a:t> </a:t>
            </a:r>
          </a:p>
          <a:p>
            <a:pPr marL="342900" indent="-342900">
              <a:buFont typeface="Arial" charset="0"/>
              <a:buChar char="•"/>
            </a:pPr>
            <a:r>
              <a:rPr lang="en-US" dirty="0"/>
              <a:t>Visitor lets you keep related operations together by defining them in one class</a:t>
            </a:r>
          </a:p>
          <a:p>
            <a:pPr marL="342900" indent="-342900">
              <a:buFont typeface="Arial" charset="0"/>
              <a:buChar char="•"/>
            </a:pPr>
            <a:r>
              <a:rPr lang="en-US" dirty="0"/>
              <a:t>When the object structure is shared by many applications, use Visitor to put operations in just those applications that need them</a:t>
            </a:r>
          </a:p>
          <a:p>
            <a:pPr marL="342900" indent="-342900">
              <a:buFont typeface="Arial" charset="0"/>
              <a:buChar char="•"/>
            </a:pPr>
            <a:r>
              <a:rPr lang="en-US" dirty="0"/>
              <a:t>The object structure classes are stable.  If they change often, you must change all the Visitors</a:t>
            </a:r>
          </a:p>
          <a:p>
            <a:endParaRPr lang="en-US" dirty="0"/>
          </a:p>
        </p:txBody>
      </p:sp>
    </p:spTree>
    <p:extLst>
      <p:ext uri="{BB962C8B-B14F-4D97-AF65-F5344CB8AC3E}">
        <p14:creationId xmlns:p14="http://schemas.microsoft.com/office/powerpoint/2010/main" val="3079195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555E-53E5-463D-8565-3D8A0DB0502B}"/>
              </a:ext>
            </a:extLst>
          </p:cNvPr>
          <p:cNvSpPr>
            <a:spLocks noGrp="1"/>
          </p:cNvSpPr>
          <p:nvPr>
            <p:ph type="title"/>
          </p:nvPr>
        </p:nvSpPr>
        <p:spPr/>
        <p:txBody>
          <a:bodyPr/>
          <a:lstStyle/>
          <a:p>
            <a:r>
              <a:rPr lang="en-US" dirty="0"/>
              <a:t>Command</a:t>
            </a:r>
          </a:p>
        </p:txBody>
      </p:sp>
      <p:sp>
        <p:nvSpPr>
          <p:cNvPr id="3" name="Content Placeholder 2">
            <a:extLst>
              <a:ext uri="{FF2B5EF4-FFF2-40B4-BE49-F238E27FC236}">
                <a16:creationId xmlns:a16="http://schemas.microsoft.com/office/drawing/2014/main" id="{FAB434CA-34C3-471C-9F6B-C4E23B331E62}"/>
              </a:ext>
            </a:extLst>
          </p:cNvPr>
          <p:cNvSpPr>
            <a:spLocks noGrp="1"/>
          </p:cNvSpPr>
          <p:nvPr>
            <p:ph idx="1"/>
          </p:nvPr>
        </p:nvSpPr>
        <p:spPr/>
        <p:txBody>
          <a:bodyPr/>
          <a:lstStyle/>
          <a:p>
            <a:pPr marL="342900" indent="-342900">
              <a:buFont typeface="Arial" charset="0"/>
              <a:buChar char="•"/>
            </a:pPr>
            <a:r>
              <a:rPr lang="en-US" dirty="0"/>
              <a:t>The Command Design Pattern: </a:t>
            </a:r>
          </a:p>
          <a:p>
            <a:pPr marL="342900" indent="-342900">
              <a:buFont typeface="Arial" charset="0"/>
              <a:buChar char="•"/>
            </a:pPr>
            <a:r>
              <a:rPr lang="en-US" dirty="0"/>
              <a:t>Encapsulates a request as an object</a:t>
            </a:r>
          </a:p>
          <a:p>
            <a:pPr marL="631825" lvl="1" indent="-342900">
              <a:buFont typeface="Arial" charset="0"/>
              <a:buChar char="•"/>
            </a:pPr>
            <a:r>
              <a:rPr lang="en-US" dirty="0"/>
              <a:t>Developer can parameterize clients with different requests</a:t>
            </a:r>
          </a:p>
          <a:p>
            <a:pPr marL="631825" lvl="1" indent="-342900">
              <a:buFont typeface="Arial" charset="0"/>
              <a:buChar char="•"/>
            </a:pPr>
            <a:r>
              <a:rPr lang="en-US" dirty="0"/>
              <a:t>Queue or log requests</a:t>
            </a:r>
          </a:p>
          <a:p>
            <a:pPr marL="631825" lvl="1" indent="-342900">
              <a:buFont typeface="Arial" charset="0"/>
              <a:buChar char="•"/>
            </a:pPr>
            <a:r>
              <a:rPr lang="en-US" dirty="0"/>
              <a:t>Support undoable operations </a:t>
            </a:r>
          </a:p>
          <a:p>
            <a:pPr marL="342900" indent="-342900">
              <a:buFont typeface="Arial" charset="0"/>
              <a:buChar char="•"/>
            </a:pPr>
            <a:r>
              <a:rPr lang="en-US" dirty="0"/>
              <a:t>A Command object offers the functionality required to process the request</a:t>
            </a:r>
          </a:p>
          <a:p>
            <a:pPr marL="631825" lvl="1" indent="-342900">
              <a:buFont typeface="Arial" charset="0"/>
              <a:buChar char="•"/>
            </a:pPr>
            <a:r>
              <a:rPr lang="en-US" dirty="0"/>
              <a:t>It does not contain the ACTUAL implementation of the functionality</a:t>
            </a:r>
          </a:p>
          <a:p>
            <a:pPr marL="631825" lvl="1" indent="-342900">
              <a:buFont typeface="Arial" charset="0"/>
              <a:buChar char="•"/>
            </a:pPr>
            <a:r>
              <a:rPr lang="en-US" dirty="0"/>
              <a:t>The Receiver does the implementation </a:t>
            </a:r>
          </a:p>
          <a:p>
            <a:endParaRPr lang="en-US" dirty="0"/>
          </a:p>
        </p:txBody>
      </p:sp>
    </p:spTree>
    <p:extLst>
      <p:ext uri="{BB962C8B-B14F-4D97-AF65-F5344CB8AC3E}">
        <p14:creationId xmlns:p14="http://schemas.microsoft.com/office/powerpoint/2010/main" val="280726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79EB-F8CD-450B-B20E-9575E9700DB2}"/>
              </a:ext>
            </a:extLst>
          </p:cNvPr>
          <p:cNvSpPr>
            <a:spLocks noGrp="1"/>
          </p:cNvSpPr>
          <p:nvPr>
            <p:ph type="title"/>
          </p:nvPr>
        </p:nvSpPr>
        <p:spPr/>
        <p:txBody>
          <a:bodyPr/>
          <a:lstStyle/>
          <a:p>
            <a:r>
              <a:rPr lang="en-US" dirty="0"/>
              <a:t>Command </a:t>
            </a:r>
          </a:p>
        </p:txBody>
      </p:sp>
      <p:sp>
        <p:nvSpPr>
          <p:cNvPr id="3" name="Content Placeholder 2">
            <a:extLst>
              <a:ext uri="{FF2B5EF4-FFF2-40B4-BE49-F238E27FC236}">
                <a16:creationId xmlns:a16="http://schemas.microsoft.com/office/drawing/2014/main" id="{23055456-5410-45FF-A247-10353E5CB4D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16BCBF6-9217-48A6-AC56-65D07B9B3A55}"/>
              </a:ext>
            </a:extLst>
          </p:cNvPr>
          <p:cNvPicPr>
            <a:picLocks noChangeAspect="1"/>
          </p:cNvPicPr>
          <p:nvPr/>
        </p:nvPicPr>
        <p:blipFill>
          <a:blip r:embed="rId2"/>
          <a:stretch>
            <a:fillRect/>
          </a:stretch>
        </p:blipFill>
        <p:spPr>
          <a:xfrm>
            <a:off x="2473084" y="2015732"/>
            <a:ext cx="7151239" cy="4121106"/>
          </a:xfrm>
          <a:prstGeom prst="rect">
            <a:avLst/>
          </a:prstGeom>
        </p:spPr>
      </p:pic>
    </p:spTree>
    <p:extLst>
      <p:ext uri="{BB962C8B-B14F-4D97-AF65-F5344CB8AC3E}">
        <p14:creationId xmlns:p14="http://schemas.microsoft.com/office/powerpoint/2010/main" val="307756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60C0-0CD1-46B0-9F6F-1FD4227D6BEB}"/>
              </a:ext>
            </a:extLst>
          </p:cNvPr>
          <p:cNvSpPr>
            <a:spLocks noGrp="1"/>
          </p:cNvSpPr>
          <p:nvPr>
            <p:ph type="title"/>
          </p:nvPr>
        </p:nvSpPr>
        <p:spPr/>
        <p:txBody>
          <a:bodyPr/>
          <a:lstStyle/>
          <a:p>
            <a:r>
              <a:rPr lang="en-US" dirty="0"/>
              <a:t>Command when to use</a:t>
            </a:r>
          </a:p>
        </p:txBody>
      </p:sp>
      <p:sp>
        <p:nvSpPr>
          <p:cNvPr id="3" name="Content Placeholder 2">
            <a:extLst>
              <a:ext uri="{FF2B5EF4-FFF2-40B4-BE49-F238E27FC236}">
                <a16:creationId xmlns:a16="http://schemas.microsoft.com/office/drawing/2014/main" id="{A04C0F99-B1FE-48EC-86E0-94D378E3BA72}"/>
              </a:ext>
            </a:extLst>
          </p:cNvPr>
          <p:cNvSpPr>
            <a:spLocks noGrp="1"/>
          </p:cNvSpPr>
          <p:nvPr>
            <p:ph idx="1"/>
          </p:nvPr>
        </p:nvSpPr>
        <p:spPr/>
        <p:txBody>
          <a:bodyPr>
            <a:normAutofit fontScale="92500"/>
          </a:bodyPr>
          <a:lstStyle/>
          <a:p>
            <a:pPr marL="342900" indent="-342900">
              <a:buFont typeface="Arial" charset="0"/>
              <a:buChar char="•"/>
            </a:pPr>
            <a:r>
              <a:rPr lang="en-US" dirty="0"/>
              <a:t>Use the Command Pattern when you want to:</a:t>
            </a:r>
          </a:p>
          <a:p>
            <a:pPr marL="342900" indent="-342900">
              <a:buFont typeface="Arial" charset="0"/>
              <a:buChar char="•"/>
            </a:pPr>
            <a:r>
              <a:rPr lang="en-US" dirty="0"/>
              <a:t>Parameterize objects by an action to perform. </a:t>
            </a:r>
          </a:p>
          <a:p>
            <a:pPr marL="342900" indent="-342900">
              <a:buFont typeface="Arial" charset="0"/>
              <a:buChar char="•"/>
            </a:pPr>
            <a:r>
              <a:rPr lang="en-US" dirty="0"/>
              <a:t>Specify, queue, and execute requests at different times</a:t>
            </a:r>
          </a:p>
          <a:p>
            <a:pPr marL="631825" lvl="1" indent="-342900">
              <a:buFont typeface="Arial" charset="0"/>
              <a:buChar char="•"/>
            </a:pPr>
            <a:r>
              <a:rPr lang="en-US" dirty="0"/>
              <a:t>A Command object can have a lifetime independent of the original request</a:t>
            </a:r>
          </a:p>
          <a:p>
            <a:pPr marL="342900" indent="-342900">
              <a:buFont typeface="Arial" charset="0"/>
              <a:buChar char="•"/>
            </a:pPr>
            <a:r>
              <a:rPr lang="en-US" dirty="0"/>
              <a:t>Support undo</a:t>
            </a:r>
          </a:p>
          <a:p>
            <a:pPr marL="631825" lvl="1" indent="-342900">
              <a:buFont typeface="Arial" charset="0"/>
              <a:buChar char="•"/>
            </a:pPr>
            <a:r>
              <a:rPr lang="en-US" dirty="0"/>
              <a:t>The Command’s </a:t>
            </a:r>
            <a:r>
              <a:rPr lang="en-US" dirty="0">
                <a:solidFill>
                  <a:srgbClr val="FF0000"/>
                </a:solidFill>
              </a:rPr>
              <a:t>execute()</a:t>
            </a:r>
            <a:r>
              <a:rPr lang="en-US" dirty="0"/>
              <a:t> operation can store state for reversing its effects in the command itself</a:t>
            </a:r>
          </a:p>
          <a:p>
            <a:pPr marL="342900" indent="-342900">
              <a:buFont typeface="Arial" charset="0"/>
              <a:buChar char="•"/>
            </a:pPr>
            <a:r>
              <a:rPr lang="en-US" dirty="0"/>
              <a:t>Support logging changes so that they can be reapplied in case of a system crash </a:t>
            </a:r>
            <a:r>
              <a:rPr lang="en-US" dirty="0">
                <a:sym typeface="Wingdings"/>
              </a:rPr>
              <a:t> e.g. A journaled file system.</a:t>
            </a:r>
            <a:endParaRPr lang="en-US" dirty="0"/>
          </a:p>
        </p:txBody>
      </p:sp>
    </p:spTree>
    <p:extLst>
      <p:ext uri="{BB962C8B-B14F-4D97-AF65-F5344CB8AC3E}">
        <p14:creationId xmlns:p14="http://schemas.microsoft.com/office/powerpoint/2010/main" val="164129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B77D-9E80-4867-9C81-9715D615C6B9}"/>
              </a:ext>
            </a:extLst>
          </p:cNvPr>
          <p:cNvSpPr>
            <a:spLocks noGrp="1"/>
          </p:cNvSpPr>
          <p:nvPr>
            <p:ph type="title"/>
          </p:nvPr>
        </p:nvSpPr>
        <p:spPr/>
        <p:txBody>
          <a:bodyPr/>
          <a:lstStyle/>
          <a:p>
            <a:r>
              <a:rPr lang="en-US" dirty="0"/>
              <a:t>Observer Overview</a:t>
            </a:r>
          </a:p>
        </p:txBody>
      </p:sp>
      <p:sp>
        <p:nvSpPr>
          <p:cNvPr id="3" name="Content Placeholder 2">
            <a:extLst>
              <a:ext uri="{FF2B5EF4-FFF2-40B4-BE49-F238E27FC236}">
                <a16:creationId xmlns:a16="http://schemas.microsoft.com/office/drawing/2014/main" id="{3DE721AC-B622-4858-9289-9A4FF45EAEFB}"/>
              </a:ext>
            </a:extLst>
          </p:cNvPr>
          <p:cNvSpPr>
            <a:spLocks noGrp="1"/>
          </p:cNvSpPr>
          <p:nvPr>
            <p:ph idx="1"/>
          </p:nvPr>
        </p:nvSpPr>
        <p:spPr/>
        <p:txBody>
          <a:bodyPr>
            <a:normAutofit lnSpcReduction="10000"/>
          </a:bodyPr>
          <a:lstStyle/>
          <a:p>
            <a:pPr marL="342900" indent="-342900">
              <a:buFont typeface="Arial" charset="0"/>
              <a:buChar char="•"/>
            </a:pPr>
            <a:r>
              <a:rPr lang="en-US" dirty="0"/>
              <a:t>The Observer Pattern: </a:t>
            </a:r>
          </a:p>
          <a:p>
            <a:pPr marL="342900" indent="-342900">
              <a:buFont typeface="Arial" charset="0"/>
              <a:buChar char="•"/>
            </a:pPr>
            <a:r>
              <a:rPr lang="en-US" dirty="0"/>
              <a:t>Concerned with the assignment of responsibilities between objects</a:t>
            </a:r>
          </a:p>
          <a:p>
            <a:pPr marL="342900" indent="-342900">
              <a:buFont typeface="Arial" charset="0"/>
              <a:buChar char="•"/>
            </a:pPr>
            <a:r>
              <a:rPr lang="en-US" dirty="0"/>
              <a:t> Shift your focus away from the flow of control to let you concentrate just on the way objects are interconnected </a:t>
            </a:r>
          </a:p>
          <a:p>
            <a:pPr marL="342900" indent="-342900">
              <a:buFont typeface="Arial" charset="0"/>
              <a:buChar char="•"/>
            </a:pPr>
            <a:r>
              <a:rPr lang="en-US" dirty="0"/>
              <a:t>Defines a one-to-many dependency between objects so that when one object changes state, all its dependents are notified and updated automatically</a:t>
            </a:r>
          </a:p>
          <a:p>
            <a:pPr marL="342900" indent="-342900">
              <a:buFont typeface="Arial" charset="0"/>
              <a:buChar char="•"/>
            </a:pPr>
            <a:r>
              <a:rPr lang="en-US" dirty="0"/>
              <a:t>The Observer pattern describes these dependencies</a:t>
            </a:r>
          </a:p>
          <a:p>
            <a:pPr marL="342900" indent="-342900">
              <a:buFont typeface="Arial" charset="0"/>
              <a:buChar char="•"/>
            </a:pPr>
            <a:r>
              <a:rPr lang="en-US" dirty="0"/>
              <a:t>Is like Publisher-Subscriber relationship works</a:t>
            </a:r>
          </a:p>
        </p:txBody>
      </p:sp>
    </p:spTree>
    <p:extLst>
      <p:ext uri="{BB962C8B-B14F-4D97-AF65-F5344CB8AC3E}">
        <p14:creationId xmlns:p14="http://schemas.microsoft.com/office/powerpoint/2010/main" val="914943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A23A-E8EE-484C-8C1E-DBD1820C9CDB}"/>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634915D9-27ED-45FE-8805-15251D482EA0}"/>
              </a:ext>
            </a:extLst>
          </p:cNvPr>
          <p:cNvSpPr>
            <a:spLocks noGrp="1"/>
          </p:cNvSpPr>
          <p:nvPr>
            <p:ph idx="1"/>
          </p:nvPr>
        </p:nvSpPr>
        <p:spPr/>
        <p:txBody>
          <a:bodyPr/>
          <a:lstStyle/>
          <a:p>
            <a:pPr marL="342900" indent="-342900">
              <a:buFont typeface="Arial" charset="0"/>
              <a:buChar char="•"/>
            </a:pPr>
            <a:r>
              <a:rPr lang="en-US" dirty="0"/>
              <a:t>Observer registers with what to Observe (Observed or Observable)</a:t>
            </a:r>
          </a:p>
          <a:p>
            <a:pPr marL="342900" indent="-342900">
              <a:buFont typeface="Arial" charset="0"/>
              <a:buChar char="•"/>
            </a:pPr>
            <a:r>
              <a:rPr lang="en-US" dirty="0"/>
              <a:t>Observed changes and </a:t>
            </a:r>
            <a:r>
              <a:rPr lang="en-US" dirty="0">
                <a:solidFill>
                  <a:srgbClr val="FF0000"/>
                </a:solidFill>
              </a:rPr>
              <a:t>update()</a:t>
            </a:r>
            <a:r>
              <a:rPr lang="en-US" dirty="0"/>
              <a:t>s all Observers</a:t>
            </a:r>
          </a:p>
          <a:p>
            <a:endParaRPr lang="en-US" dirty="0"/>
          </a:p>
        </p:txBody>
      </p:sp>
      <p:pic>
        <p:nvPicPr>
          <p:cNvPr id="4" name="Picture 3">
            <a:extLst>
              <a:ext uri="{FF2B5EF4-FFF2-40B4-BE49-F238E27FC236}">
                <a16:creationId xmlns:a16="http://schemas.microsoft.com/office/drawing/2014/main" id="{8B6CF0A3-2C9E-439E-B5E8-5396425ABDC5}"/>
              </a:ext>
            </a:extLst>
          </p:cNvPr>
          <p:cNvPicPr>
            <a:picLocks noChangeAspect="1"/>
          </p:cNvPicPr>
          <p:nvPr/>
        </p:nvPicPr>
        <p:blipFill>
          <a:blip r:embed="rId2"/>
          <a:stretch>
            <a:fillRect/>
          </a:stretch>
        </p:blipFill>
        <p:spPr>
          <a:xfrm>
            <a:off x="2550073" y="2949466"/>
            <a:ext cx="4559300" cy="3806112"/>
          </a:xfrm>
          <a:prstGeom prst="rect">
            <a:avLst/>
          </a:prstGeom>
        </p:spPr>
      </p:pic>
    </p:spTree>
    <p:extLst>
      <p:ext uri="{BB962C8B-B14F-4D97-AF65-F5344CB8AC3E}">
        <p14:creationId xmlns:p14="http://schemas.microsoft.com/office/powerpoint/2010/main" val="3130413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AAE4-BD55-49F7-88F0-4AE4FEC22E58}"/>
              </a:ext>
            </a:extLst>
          </p:cNvPr>
          <p:cNvSpPr>
            <a:spLocks noGrp="1"/>
          </p:cNvSpPr>
          <p:nvPr>
            <p:ph type="title"/>
          </p:nvPr>
        </p:nvSpPr>
        <p:spPr/>
        <p:txBody>
          <a:bodyPr/>
          <a:lstStyle/>
          <a:p>
            <a:r>
              <a:rPr lang="en-US" dirty="0"/>
              <a:t>When to use</a:t>
            </a:r>
          </a:p>
        </p:txBody>
      </p:sp>
      <p:sp>
        <p:nvSpPr>
          <p:cNvPr id="3" name="Content Placeholder 2">
            <a:extLst>
              <a:ext uri="{FF2B5EF4-FFF2-40B4-BE49-F238E27FC236}">
                <a16:creationId xmlns:a16="http://schemas.microsoft.com/office/drawing/2014/main" id="{96D2F998-0A6C-452F-B17E-2CF82BEBC2C8}"/>
              </a:ext>
            </a:extLst>
          </p:cNvPr>
          <p:cNvSpPr>
            <a:spLocks noGrp="1"/>
          </p:cNvSpPr>
          <p:nvPr>
            <p:ph idx="1"/>
          </p:nvPr>
        </p:nvSpPr>
        <p:spPr/>
        <p:txBody>
          <a:bodyPr>
            <a:normAutofit lnSpcReduction="10000"/>
          </a:bodyPr>
          <a:lstStyle/>
          <a:p>
            <a:pPr marL="342900" indent="-342900">
              <a:buFont typeface="Arial" charset="0"/>
              <a:buChar char="•"/>
            </a:pPr>
            <a:r>
              <a:rPr lang="en-US" dirty="0"/>
              <a:t>Use the Observer pattern:</a:t>
            </a:r>
          </a:p>
          <a:p>
            <a:pPr marL="342900" indent="-342900">
              <a:buFont typeface="Arial" charset="0"/>
              <a:buChar char="•"/>
            </a:pPr>
            <a:r>
              <a:rPr lang="en-US" dirty="0"/>
              <a:t>When an abstraction has two aspects, one dependent on the other</a:t>
            </a:r>
          </a:p>
          <a:p>
            <a:pPr marL="631825" lvl="1" indent="-342900">
              <a:buFont typeface="Arial" charset="0"/>
              <a:buChar char="•"/>
            </a:pPr>
            <a:r>
              <a:rPr lang="en-US" dirty="0"/>
              <a:t>Encapsulating these aspects in separate objects lets you vary and reuse them independently </a:t>
            </a:r>
          </a:p>
          <a:p>
            <a:pPr marL="342900" indent="-342900">
              <a:buFont typeface="Arial" charset="0"/>
              <a:buChar char="•"/>
            </a:pPr>
            <a:r>
              <a:rPr lang="en-US" dirty="0"/>
              <a:t>When a change to one object requires changing others, and you don’t know how many objects need to be changed </a:t>
            </a:r>
          </a:p>
          <a:p>
            <a:pPr marL="342900" indent="-342900">
              <a:buFont typeface="Arial" charset="0"/>
              <a:buChar char="•"/>
            </a:pPr>
            <a:r>
              <a:rPr lang="en-US" dirty="0"/>
              <a:t>When an object should be able to notify other objects without making assumptions about who these objects are</a:t>
            </a:r>
          </a:p>
          <a:p>
            <a:pPr marL="631825" lvl="1" indent="-342900">
              <a:buFont typeface="Arial" charset="0"/>
              <a:buChar char="•"/>
            </a:pPr>
            <a:r>
              <a:rPr lang="en-US" dirty="0"/>
              <a:t>In other words, you don’t want these objects tightly coupled </a:t>
            </a:r>
          </a:p>
          <a:p>
            <a:endParaRPr lang="en-US" dirty="0"/>
          </a:p>
        </p:txBody>
      </p:sp>
    </p:spTree>
    <p:extLst>
      <p:ext uri="{BB962C8B-B14F-4D97-AF65-F5344CB8AC3E}">
        <p14:creationId xmlns:p14="http://schemas.microsoft.com/office/powerpoint/2010/main" val="2343594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9D7A-79F4-478F-973B-461770ADE3BE}"/>
              </a:ext>
            </a:extLst>
          </p:cNvPr>
          <p:cNvSpPr>
            <a:spLocks noGrp="1"/>
          </p:cNvSpPr>
          <p:nvPr>
            <p:ph type="title"/>
          </p:nvPr>
        </p:nvSpPr>
        <p:spPr>
          <a:xfrm>
            <a:off x="3288262" y="3531954"/>
            <a:ext cx="9603275" cy="1049235"/>
          </a:xfrm>
        </p:spPr>
        <p:txBody>
          <a:bodyPr/>
          <a:lstStyle/>
          <a:p>
            <a:r>
              <a:rPr lang="en-US" dirty="0"/>
              <a:t>Thank you </a:t>
            </a:r>
          </a:p>
        </p:txBody>
      </p:sp>
      <p:sp>
        <p:nvSpPr>
          <p:cNvPr id="3" name="Content Placeholder 2">
            <a:extLst>
              <a:ext uri="{FF2B5EF4-FFF2-40B4-BE49-F238E27FC236}">
                <a16:creationId xmlns:a16="http://schemas.microsoft.com/office/drawing/2014/main" id="{61F7DE5B-AFB8-4476-9C58-1486703A85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318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DAB1-1860-4292-BBD9-E62CA46D7C5F}"/>
              </a:ext>
            </a:extLst>
          </p:cNvPr>
          <p:cNvSpPr>
            <a:spLocks noGrp="1"/>
          </p:cNvSpPr>
          <p:nvPr>
            <p:ph type="title"/>
          </p:nvPr>
        </p:nvSpPr>
        <p:spPr/>
        <p:txBody>
          <a:bodyPr/>
          <a:lstStyle/>
          <a:p>
            <a:r>
              <a:rPr lang="en-US" dirty="0"/>
              <a:t>Structural Patterns</a:t>
            </a:r>
          </a:p>
        </p:txBody>
      </p:sp>
      <p:sp>
        <p:nvSpPr>
          <p:cNvPr id="3" name="Content Placeholder 2">
            <a:extLst>
              <a:ext uri="{FF2B5EF4-FFF2-40B4-BE49-F238E27FC236}">
                <a16:creationId xmlns:a16="http://schemas.microsoft.com/office/drawing/2014/main" id="{68482DF6-41F1-48F1-88B2-0D6C8AB48160}"/>
              </a:ext>
            </a:extLst>
          </p:cNvPr>
          <p:cNvSpPr>
            <a:spLocks noGrp="1"/>
          </p:cNvSpPr>
          <p:nvPr>
            <p:ph idx="1"/>
          </p:nvPr>
        </p:nvSpPr>
        <p:spPr/>
        <p:txBody>
          <a:bodyPr/>
          <a:lstStyle/>
          <a:p>
            <a:pPr marL="342900" indent="-342900">
              <a:buFont typeface="Arial" charset="0"/>
              <a:buChar char="•"/>
            </a:pPr>
            <a:r>
              <a:rPr lang="en-US" dirty="0"/>
              <a:t>Proxy</a:t>
            </a:r>
          </a:p>
          <a:p>
            <a:pPr marL="342900" indent="-342900">
              <a:buFont typeface="Arial" charset="0"/>
              <a:buChar char="•"/>
            </a:pPr>
            <a:r>
              <a:rPr lang="en-US" dirty="0"/>
              <a:t>Adapter</a:t>
            </a:r>
          </a:p>
          <a:p>
            <a:pPr marL="342900" indent="-342900">
              <a:buFont typeface="Arial" charset="0"/>
              <a:buChar char="•"/>
            </a:pPr>
            <a:r>
              <a:rPr lang="en-US" dirty="0"/>
              <a:t>Façade</a:t>
            </a:r>
          </a:p>
          <a:p>
            <a:pPr marL="342900" indent="-342900">
              <a:buFont typeface="Arial" charset="0"/>
              <a:buChar char="•"/>
            </a:pPr>
            <a:r>
              <a:rPr lang="en-US" dirty="0"/>
              <a:t>Bridge</a:t>
            </a:r>
          </a:p>
          <a:p>
            <a:pPr marL="342900" indent="-342900">
              <a:buFont typeface="Arial" charset="0"/>
              <a:buChar char="•"/>
            </a:pPr>
            <a:r>
              <a:rPr lang="en-US" dirty="0"/>
              <a:t>Composite</a:t>
            </a:r>
          </a:p>
          <a:p>
            <a:pPr marL="342900" indent="-342900">
              <a:buFont typeface="Arial" charset="0"/>
              <a:buChar char="•"/>
            </a:pPr>
            <a:r>
              <a:rPr lang="en-US" dirty="0"/>
              <a:t>Flyweight</a:t>
            </a:r>
          </a:p>
          <a:p>
            <a:pPr marL="342900" indent="-342900">
              <a:buFont typeface="Arial" charset="0"/>
              <a:buChar char="•"/>
            </a:pPr>
            <a:r>
              <a:rPr lang="en-US" dirty="0"/>
              <a:t>Decorator</a:t>
            </a:r>
          </a:p>
          <a:p>
            <a:endParaRPr lang="en-US" dirty="0"/>
          </a:p>
        </p:txBody>
      </p:sp>
    </p:spTree>
    <p:extLst>
      <p:ext uri="{BB962C8B-B14F-4D97-AF65-F5344CB8AC3E}">
        <p14:creationId xmlns:p14="http://schemas.microsoft.com/office/powerpoint/2010/main" val="314200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1C31-5277-4C50-B2CF-12287F83A1D4}"/>
              </a:ext>
            </a:extLst>
          </p:cNvPr>
          <p:cNvSpPr>
            <a:spLocks noGrp="1"/>
          </p:cNvSpPr>
          <p:nvPr>
            <p:ph type="title"/>
          </p:nvPr>
        </p:nvSpPr>
        <p:spPr/>
        <p:txBody>
          <a:bodyPr/>
          <a:lstStyle/>
          <a:p>
            <a:r>
              <a:rPr lang="en-US" dirty="0"/>
              <a:t>Behavior Patterns</a:t>
            </a:r>
          </a:p>
        </p:txBody>
      </p:sp>
      <p:sp>
        <p:nvSpPr>
          <p:cNvPr id="3" name="Content Placeholder 2">
            <a:extLst>
              <a:ext uri="{FF2B5EF4-FFF2-40B4-BE49-F238E27FC236}">
                <a16:creationId xmlns:a16="http://schemas.microsoft.com/office/drawing/2014/main" id="{063E846E-5D52-4406-B946-66A16DB2CA45}"/>
              </a:ext>
            </a:extLst>
          </p:cNvPr>
          <p:cNvSpPr>
            <a:spLocks noGrp="1"/>
          </p:cNvSpPr>
          <p:nvPr>
            <p:ph idx="1"/>
          </p:nvPr>
        </p:nvSpPr>
        <p:spPr/>
        <p:txBody>
          <a:bodyPr/>
          <a:lstStyle/>
          <a:p>
            <a:pPr marL="342900" indent="-342900">
              <a:buFont typeface="Arial" charset="0"/>
              <a:buChar char="•"/>
            </a:pPr>
            <a:r>
              <a:rPr lang="en-US" dirty="0"/>
              <a:t>Concerned with algorithms and the assignment of responsibilities between objects </a:t>
            </a:r>
          </a:p>
          <a:p>
            <a:pPr marL="342900" indent="-342900">
              <a:buFont typeface="Arial" charset="0"/>
              <a:buChar char="•"/>
            </a:pPr>
            <a:r>
              <a:rPr lang="en-US" dirty="0"/>
              <a:t>Describe not just patterns of objects or classes but also the patterns of communication between them </a:t>
            </a:r>
          </a:p>
          <a:p>
            <a:pPr marL="342900" indent="-342900">
              <a:buFont typeface="Arial" charset="0"/>
              <a:buChar char="•"/>
            </a:pPr>
            <a:r>
              <a:rPr lang="en-US" dirty="0"/>
              <a:t>Characterize complex control flow that’s difficult to follow at run-time </a:t>
            </a:r>
          </a:p>
          <a:p>
            <a:pPr marL="342900" indent="-342900">
              <a:buFont typeface="Arial" charset="0"/>
              <a:buChar char="•"/>
            </a:pPr>
            <a:r>
              <a:rPr lang="en-US" dirty="0"/>
              <a:t>Shift your focus away from flow of control to let you concentrate just on the way objects are interconnected </a:t>
            </a:r>
          </a:p>
          <a:p>
            <a:endParaRPr lang="en-US" dirty="0"/>
          </a:p>
        </p:txBody>
      </p:sp>
    </p:spTree>
    <p:extLst>
      <p:ext uri="{BB962C8B-B14F-4D97-AF65-F5344CB8AC3E}">
        <p14:creationId xmlns:p14="http://schemas.microsoft.com/office/powerpoint/2010/main" val="209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72A2-17F3-4B38-9B3C-314F5B8D55FE}"/>
              </a:ext>
            </a:extLst>
          </p:cNvPr>
          <p:cNvSpPr>
            <a:spLocks noGrp="1"/>
          </p:cNvSpPr>
          <p:nvPr>
            <p:ph type="title"/>
          </p:nvPr>
        </p:nvSpPr>
        <p:spPr/>
        <p:txBody>
          <a:bodyPr/>
          <a:lstStyle/>
          <a:p>
            <a:r>
              <a:rPr lang="en-US" dirty="0"/>
              <a:t>Behavior Patterns</a:t>
            </a:r>
          </a:p>
        </p:txBody>
      </p:sp>
      <p:sp>
        <p:nvSpPr>
          <p:cNvPr id="3" name="Content Placeholder 2">
            <a:extLst>
              <a:ext uri="{FF2B5EF4-FFF2-40B4-BE49-F238E27FC236}">
                <a16:creationId xmlns:a16="http://schemas.microsoft.com/office/drawing/2014/main" id="{29EF45DA-899E-4B6F-81F5-9F29B1C2094D}"/>
              </a:ext>
            </a:extLst>
          </p:cNvPr>
          <p:cNvSpPr>
            <a:spLocks noGrp="1"/>
          </p:cNvSpPr>
          <p:nvPr>
            <p:ph idx="1"/>
          </p:nvPr>
        </p:nvSpPr>
        <p:spPr>
          <a:xfrm>
            <a:off x="1451579" y="2015732"/>
            <a:ext cx="9603275" cy="4089465"/>
          </a:xfrm>
        </p:spPr>
        <p:txBody>
          <a:bodyPr>
            <a:normAutofit fontScale="77500" lnSpcReduction="20000"/>
          </a:bodyPr>
          <a:lstStyle/>
          <a:p>
            <a:pPr marL="342900" indent="-342900">
              <a:buFont typeface="Arial" charset="0"/>
              <a:buChar char="•"/>
            </a:pPr>
            <a:r>
              <a:rPr lang="en-US" sz="2000" dirty="0"/>
              <a:t>Chain of Responsibility</a:t>
            </a:r>
          </a:p>
          <a:p>
            <a:pPr marL="342900" indent="-342900">
              <a:buFont typeface="Arial" charset="0"/>
              <a:buChar char="•"/>
            </a:pPr>
            <a:r>
              <a:rPr lang="en-US" sz="2000" dirty="0"/>
              <a:t>Command</a:t>
            </a:r>
          </a:p>
          <a:p>
            <a:pPr marL="342900" indent="-342900">
              <a:buFont typeface="Arial" charset="0"/>
              <a:buChar char="•"/>
            </a:pPr>
            <a:r>
              <a:rPr lang="en-US" sz="2000" dirty="0"/>
              <a:t>Interpreter</a:t>
            </a:r>
          </a:p>
          <a:p>
            <a:pPr marL="342900" indent="-342900">
              <a:buFont typeface="Arial" charset="0"/>
              <a:buChar char="•"/>
            </a:pPr>
            <a:r>
              <a:rPr lang="en-US" sz="2000" dirty="0"/>
              <a:t>Iterator</a:t>
            </a:r>
          </a:p>
          <a:p>
            <a:pPr marL="342900" indent="-342900">
              <a:buFont typeface="Arial" charset="0"/>
              <a:buChar char="•"/>
            </a:pPr>
            <a:r>
              <a:rPr lang="en-US" sz="2000" dirty="0"/>
              <a:t>Observer</a:t>
            </a:r>
          </a:p>
          <a:p>
            <a:pPr marL="342900" indent="-342900">
              <a:buFont typeface="Arial" charset="0"/>
              <a:buChar char="•"/>
            </a:pPr>
            <a:r>
              <a:rPr lang="en-US" sz="2000" dirty="0"/>
              <a:t>Mediator</a:t>
            </a:r>
          </a:p>
          <a:p>
            <a:pPr marL="342900" indent="-342900">
              <a:buFont typeface="Arial" charset="0"/>
              <a:buChar char="•"/>
            </a:pPr>
            <a:r>
              <a:rPr lang="en-US" sz="2000" dirty="0"/>
              <a:t>Memento</a:t>
            </a:r>
          </a:p>
          <a:p>
            <a:pPr marL="342900" indent="-342900">
              <a:buFont typeface="Arial" charset="0"/>
              <a:buChar char="•"/>
            </a:pPr>
            <a:r>
              <a:rPr lang="en-US" sz="2000" dirty="0"/>
              <a:t>State</a:t>
            </a:r>
          </a:p>
          <a:p>
            <a:pPr marL="342900" indent="-342900">
              <a:buFont typeface="Arial" charset="0"/>
              <a:buChar char="•"/>
            </a:pPr>
            <a:r>
              <a:rPr lang="en-US" sz="2000" dirty="0"/>
              <a:t>Strategy</a:t>
            </a:r>
          </a:p>
          <a:p>
            <a:pPr marL="342900" indent="-342900">
              <a:buFont typeface="Arial" charset="0"/>
              <a:buChar char="•"/>
            </a:pPr>
            <a:r>
              <a:rPr lang="en-US" sz="2000" dirty="0"/>
              <a:t>Visitor</a:t>
            </a:r>
          </a:p>
          <a:p>
            <a:pPr marL="342900" indent="-342900">
              <a:buFont typeface="Arial" charset="0"/>
              <a:buChar char="•"/>
            </a:pPr>
            <a:r>
              <a:rPr lang="en-US" sz="2000" dirty="0"/>
              <a:t>Template Method</a:t>
            </a:r>
          </a:p>
          <a:p>
            <a:endParaRPr lang="en-US" dirty="0"/>
          </a:p>
        </p:txBody>
      </p:sp>
    </p:spTree>
    <p:extLst>
      <p:ext uri="{BB962C8B-B14F-4D97-AF65-F5344CB8AC3E}">
        <p14:creationId xmlns:p14="http://schemas.microsoft.com/office/powerpoint/2010/main" val="293085423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14481</TotalTime>
  <Words>2646</Words>
  <Application>Microsoft Office PowerPoint</Application>
  <PresentationFormat>Widescreen</PresentationFormat>
  <Paragraphs>330</Paragraphs>
  <Slides>67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Gill Sans MT</vt:lpstr>
      <vt:lpstr>PTSans-Bold</vt:lpstr>
      <vt:lpstr>PTSans-Italic</vt:lpstr>
      <vt:lpstr>PTSans-Regular</vt:lpstr>
      <vt:lpstr>Gallery</vt:lpstr>
      <vt:lpstr>Design Patterns</vt:lpstr>
      <vt:lpstr>GOF</vt:lpstr>
      <vt:lpstr>Categories of Patterns</vt:lpstr>
      <vt:lpstr>Creational Patterns</vt:lpstr>
      <vt:lpstr>Creational Patterns</vt:lpstr>
      <vt:lpstr>Structural Patterns</vt:lpstr>
      <vt:lpstr>Structural Patterns</vt:lpstr>
      <vt:lpstr>Behavior Patterns</vt:lpstr>
      <vt:lpstr>Behavior Patterns</vt:lpstr>
      <vt:lpstr>Singleton Overview</vt:lpstr>
      <vt:lpstr>Singleton </vt:lpstr>
      <vt:lpstr>Class Diagram</vt:lpstr>
      <vt:lpstr>When to use singleton</vt:lpstr>
      <vt:lpstr>Factory Overview</vt:lpstr>
      <vt:lpstr>Class Diagram</vt:lpstr>
      <vt:lpstr>When to use</vt:lpstr>
      <vt:lpstr>Abstract Factory </vt:lpstr>
      <vt:lpstr>Abstract Factory</vt:lpstr>
      <vt:lpstr>PowerPoint Presentation</vt:lpstr>
      <vt:lpstr>Abstract Factory</vt:lpstr>
      <vt:lpstr>Builder</vt:lpstr>
      <vt:lpstr>Builder</vt:lpstr>
      <vt:lpstr>Builder When to use it</vt:lpstr>
      <vt:lpstr>Builder Pattern </vt:lpstr>
      <vt:lpstr>Prototype </vt:lpstr>
      <vt:lpstr>Prototype</vt:lpstr>
      <vt:lpstr>PowerPoint Presentation</vt:lpstr>
      <vt:lpstr>Façade Overview</vt:lpstr>
      <vt:lpstr>Class Diagram</vt:lpstr>
      <vt:lpstr>Decorator Overview</vt:lpstr>
      <vt:lpstr>Class Diagram</vt:lpstr>
      <vt:lpstr>Decorator</vt:lpstr>
      <vt:lpstr>When to use</vt:lpstr>
      <vt:lpstr>Proxy</vt:lpstr>
      <vt:lpstr>Proxy</vt:lpstr>
      <vt:lpstr>Proxy</vt:lpstr>
      <vt:lpstr>Proxy</vt:lpstr>
      <vt:lpstr>Flyweight </vt:lpstr>
      <vt:lpstr>Composite</vt:lpstr>
      <vt:lpstr>Composite</vt:lpstr>
      <vt:lpstr>Composite</vt:lpstr>
      <vt:lpstr>Bridge</vt:lpstr>
      <vt:lpstr>Bridge </vt:lpstr>
      <vt:lpstr>Bridge when to use</vt:lpstr>
      <vt:lpstr>Adapter</vt:lpstr>
      <vt:lpstr>Adapter</vt:lpstr>
      <vt:lpstr>adapter</vt:lpstr>
      <vt:lpstr>Behaviour Patterns</vt:lpstr>
      <vt:lpstr>Chain of Responsibility</vt:lpstr>
      <vt:lpstr>Chain of responsibility</vt:lpstr>
      <vt:lpstr>Chain of Responsibility</vt:lpstr>
      <vt:lpstr>Iterator</vt:lpstr>
      <vt:lpstr>Iterator</vt:lpstr>
      <vt:lpstr>Iterator – When to use</vt:lpstr>
      <vt:lpstr>Template Method</vt:lpstr>
      <vt:lpstr>Class Diagram - Template</vt:lpstr>
      <vt:lpstr>When to use – Template Pattern</vt:lpstr>
      <vt:lpstr>Visitor pattern</vt:lpstr>
      <vt:lpstr>Visitor</vt:lpstr>
      <vt:lpstr>Visitor When to use</vt:lpstr>
      <vt:lpstr>Command</vt:lpstr>
      <vt:lpstr>Command </vt:lpstr>
      <vt:lpstr>Command when to use</vt:lpstr>
      <vt:lpstr>Observer Overview</vt:lpstr>
      <vt:lpstr>Class diagram</vt:lpstr>
      <vt:lpstr>When to use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Gajendran Ganesapandian</dc:creator>
  <cp:lastModifiedBy>Gajendran Ganesapandian</cp:lastModifiedBy>
  <cp:revision>39</cp:revision>
  <dcterms:created xsi:type="dcterms:W3CDTF">2021-06-06T04:57:50Z</dcterms:created>
  <dcterms:modified xsi:type="dcterms:W3CDTF">2021-06-30T12:39:37Z</dcterms:modified>
</cp:coreProperties>
</file>